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verage" panose="020B0604020202020204" charset="0"/>
      <p:regular r:id="rId17"/>
    </p:embeddedFont>
    <p:embeddedFont>
      <p:font typeface="Oswald"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432"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429537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Thanks to Dennis Nilsson.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hmm.org/wlc/en/media_fi.php?ModuleId=10005141&amp;MediaId=152"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ushmm.org/wlc/en/media_nm.php?ModuleId=10005130&amp;MediaId=886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omewereneighbors.ushmm.org/#/exhibition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0" y="990800"/>
            <a:ext cx="7801500" cy="1291200"/>
          </a:xfrm>
          <a:prstGeom prst="rect">
            <a:avLst/>
          </a:prstGeom>
        </p:spPr>
        <p:txBody>
          <a:bodyPr lIns="91425" tIns="91425" rIns="91425" bIns="91425" anchor="b" anchorCtr="0">
            <a:noAutofit/>
          </a:bodyPr>
          <a:lstStyle/>
          <a:p>
            <a:pPr lvl="0">
              <a:spcBef>
                <a:spcPts val="0"/>
              </a:spcBef>
              <a:buNone/>
            </a:pPr>
            <a:r>
              <a:rPr lang="en"/>
              <a:t>The Holocaust: The Background</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a:t>Causes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rtl="0">
              <a:spcBef>
                <a:spcPts val="0"/>
              </a:spcBef>
              <a:buNone/>
            </a:pPr>
            <a:r>
              <a:rPr lang="en"/>
              <a:t>Stages of the Holocaust</a:t>
            </a:r>
          </a:p>
        </p:txBody>
      </p:sp>
      <p:sp>
        <p:nvSpPr>
          <p:cNvPr id="134" name="Shape 134"/>
          <p:cNvSpPr txBox="1">
            <a:spLocks noGrp="1"/>
          </p:cNvSpPr>
          <p:nvPr>
            <p:ph type="body" idx="2"/>
          </p:nvPr>
        </p:nvSpPr>
        <p:spPr>
          <a:xfrm>
            <a:off x="4939500" y="449325"/>
            <a:ext cx="3837000" cy="585900"/>
          </a:xfrm>
          <a:prstGeom prst="rect">
            <a:avLst/>
          </a:prstGeom>
        </p:spPr>
        <p:txBody>
          <a:bodyPr lIns="91425" tIns="91425" rIns="91425" bIns="91425" anchor="ctr" anchorCtr="0">
            <a:noAutofit/>
          </a:bodyPr>
          <a:lstStyle/>
          <a:p>
            <a:pPr lvl="0" rtl="0">
              <a:spcBef>
                <a:spcPts val="0"/>
              </a:spcBef>
              <a:buNone/>
            </a:pPr>
            <a:r>
              <a:rPr lang="en"/>
              <a:t>What is “the Final Solution”?</a:t>
            </a:r>
          </a:p>
        </p:txBody>
      </p:sp>
      <p:sp>
        <p:nvSpPr>
          <p:cNvPr id="135" name="Shape 135"/>
          <p:cNvSpPr txBox="1">
            <a:spLocks noGrp="1"/>
          </p:cNvSpPr>
          <p:nvPr>
            <p:ph type="subTitle" idx="1"/>
          </p:nvPr>
        </p:nvSpPr>
        <p:spPr>
          <a:xfrm>
            <a:off x="265500" y="2845199"/>
            <a:ext cx="4045200" cy="1579500"/>
          </a:xfrm>
          <a:prstGeom prst="rect">
            <a:avLst/>
          </a:prstGeom>
        </p:spPr>
        <p:txBody>
          <a:bodyPr lIns="91425" tIns="91425" rIns="91425" bIns="91425" anchor="t" anchorCtr="0">
            <a:noAutofit/>
          </a:bodyPr>
          <a:lstStyle/>
          <a:p>
            <a:pPr lvl="0">
              <a:spcBef>
                <a:spcPts val="0"/>
              </a:spcBef>
              <a:buNone/>
            </a:pPr>
            <a:r>
              <a:rPr lang="en"/>
              <a:t>Stage Five: Death Camps; </a:t>
            </a:r>
          </a:p>
          <a:p>
            <a:pPr lvl="0" rtl="0">
              <a:spcBef>
                <a:spcPts val="0"/>
              </a:spcBef>
              <a:buNone/>
            </a:pPr>
            <a:r>
              <a:rPr lang="en"/>
              <a:t>“The Final Solution”</a:t>
            </a:r>
          </a:p>
          <a:p>
            <a:pPr lvl="0" rtl="0">
              <a:spcBef>
                <a:spcPts val="0"/>
              </a:spcBef>
              <a:buNone/>
            </a:pPr>
            <a:endParaRPr/>
          </a:p>
        </p:txBody>
      </p:sp>
      <p:sp>
        <p:nvSpPr>
          <p:cNvPr id="136" name="Shape 136"/>
          <p:cNvSpPr txBox="1"/>
          <p:nvPr/>
        </p:nvSpPr>
        <p:spPr>
          <a:xfrm>
            <a:off x="4939500" y="2791700"/>
            <a:ext cx="3837000" cy="708300"/>
          </a:xfrm>
          <a:prstGeom prst="rect">
            <a:avLst/>
          </a:prstGeom>
          <a:noFill/>
          <a:ln>
            <a:noFill/>
          </a:ln>
        </p:spPr>
        <p:txBody>
          <a:bodyPr lIns="91425" tIns="91425" rIns="91425" bIns="91425" anchor="t" anchorCtr="0">
            <a:noAutofit/>
          </a:bodyPr>
          <a:lstStyle/>
          <a:p>
            <a:pPr lvl="0" rtl="0">
              <a:spcBef>
                <a:spcPts val="0"/>
              </a:spcBef>
              <a:buNone/>
            </a:pPr>
            <a:r>
              <a:rPr lang="en" sz="1800">
                <a:latin typeface="Average"/>
                <a:ea typeface="Average"/>
                <a:cs typeface="Average"/>
                <a:sym typeface="Average"/>
              </a:rPr>
              <a:t>How does it remind you of Armenia?</a:t>
            </a:r>
          </a:p>
        </p:txBody>
      </p:sp>
      <p:sp>
        <p:nvSpPr>
          <p:cNvPr id="137" name="Shape 137"/>
          <p:cNvSpPr txBox="1"/>
          <p:nvPr/>
        </p:nvSpPr>
        <p:spPr>
          <a:xfrm>
            <a:off x="4939500" y="1010000"/>
            <a:ext cx="4045200" cy="16623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Eventually, the German leadership decided to exterminate the Jewish population, and did so by emptying the ghettos - and having the surviving Jews of the ghettos and concentration camps sent to death camps, where execution was swift if not merciful (ex. Gas chambers). Unlike their predecessors, death camps were mostly in Poland.</a:t>
            </a:r>
          </a:p>
        </p:txBody>
      </p:sp>
      <p:sp>
        <p:nvSpPr>
          <p:cNvPr id="138" name="Shape 138"/>
          <p:cNvSpPr txBox="1"/>
          <p:nvPr/>
        </p:nvSpPr>
        <p:spPr>
          <a:xfrm>
            <a:off x="5072550" y="3289500"/>
            <a:ext cx="3704100" cy="11352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Once again, the government becomes impatient and decides to finish what they have started with a killing spree.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47675" y="3922025"/>
            <a:ext cx="5998800" cy="605100"/>
          </a:xfrm>
          <a:prstGeom prst="rect">
            <a:avLst/>
          </a:prstGeom>
        </p:spPr>
        <p:txBody>
          <a:bodyPr lIns="91425" tIns="91425" rIns="91425" bIns="91425" anchor="ctr" anchorCtr="0">
            <a:noAutofit/>
          </a:bodyPr>
          <a:lstStyle/>
          <a:p>
            <a:pPr lvl="0">
              <a:spcBef>
                <a:spcPts val="0"/>
              </a:spcBef>
              <a:buNone/>
            </a:pPr>
            <a:r>
              <a:rPr lang="en"/>
              <a:t>Maybe Hitler should have stayed an artist...</a:t>
            </a:r>
          </a:p>
        </p:txBody>
      </p:sp>
      <p:pic>
        <p:nvPicPr>
          <p:cNvPr id="144" name="Shape 144"/>
          <p:cNvPicPr preferRelativeResize="0"/>
          <p:nvPr/>
        </p:nvPicPr>
        <p:blipFill>
          <a:blip r:embed="rId3">
            <a:alphaModFix/>
          </a:blip>
          <a:stretch>
            <a:fillRect/>
          </a:stretch>
        </p:blipFill>
        <p:spPr>
          <a:xfrm>
            <a:off x="2060939" y="180550"/>
            <a:ext cx="5022126" cy="3741474"/>
          </a:xfrm>
          <a:prstGeom prst="rect">
            <a:avLst/>
          </a:prstGeom>
          <a:noFill/>
          <a:ln>
            <a:noFill/>
          </a:ln>
        </p:spPr>
      </p:pic>
      <p:sp>
        <p:nvSpPr>
          <p:cNvPr id="145" name="Shape 145"/>
          <p:cNvSpPr txBox="1"/>
          <p:nvPr/>
        </p:nvSpPr>
        <p:spPr>
          <a:xfrm>
            <a:off x="3272925" y="4527125"/>
            <a:ext cx="5807700" cy="537300"/>
          </a:xfrm>
          <a:prstGeom prst="rect">
            <a:avLst/>
          </a:prstGeom>
          <a:noFill/>
          <a:ln>
            <a:noFill/>
          </a:ln>
        </p:spPr>
        <p:txBody>
          <a:bodyPr lIns="91425" tIns="91425" rIns="91425" bIns="91425" anchor="t" anchorCtr="0">
            <a:noAutofit/>
          </a:bodyPr>
          <a:lstStyle/>
          <a:p>
            <a:pPr lvl="0">
              <a:spcBef>
                <a:spcPts val="0"/>
              </a:spcBef>
              <a:buNone/>
            </a:pPr>
            <a:r>
              <a:rPr lang="en" sz="1500" i="1">
                <a:solidFill>
                  <a:srgbClr val="FFFFFF"/>
                </a:solidFill>
              </a:rPr>
              <a:t>The Courtyard of the Old Residency in Munich</a:t>
            </a:r>
            <a:r>
              <a:rPr lang="en" sz="1500">
                <a:solidFill>
                  <a:srgbClr val="FFFFFF"/>
                </a:solidFill>
              </a:rPr>
              <a:t>, Adolf Hitler, 1914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1503900" y="586825"/>
            <a:ext cx="6136200" cy="605100"/>
          </a:xfrm>
          <a:prstGeom prst="rect">
            <a:avLst/>
          </a:prstGeom>
        </p:spPr>
        <p:txBody>
          <a:bodyPr lIns="91425" tIns="91425" rIns="91425" bIns="91425" anchor="ctr" anchorCtr="0">
            <a:noAutofit/>
          </a:bodyPr>
          <a:lstStyle/>
          <a:p>
            <a:pPr lvl="0">
              <a:spcBef>
                <a:spcPts val="0"/>
              </a:spcBef>
              <a:buNone/>
            </a:pPr>
            <a:r>
              <a:rPr lang="en"/>
              <a:t>Videos: courtesy of the U.S. Holocaust Memorial Museum</a:t>
            </a:r>
          </a:p>
        </p:txBody>
      </p:sp>
      <p:sp>
        <p:nvSpPr>
          <p:cNvPr id="151" name="Shape 151"/>
          <p:cNvSpPr txBox="1"/>
          <p:nvPr/>
        </p:nvSpPr>
        <p:spPr>
          <a:xfrm>
            <a:off x="1503900" y="1704087"/>
            <a:ext cx="3000000" cy="1985400"/>
          </a:xfrm>
          <a:prstGeom prst="rect">
            <a:avLst/>
          </a:prstGeom>
          <a:noFill/>
          <a:ln>
            <a:noFill/>
          </a:ln>
        </p:spPr>
        <p:txBody>
          <a:bodyPr lIns="91425" tIns="91425" rIns="91425" bIns="91425" anchor="ctr" anchorCtr="0">
            <a:noAutofit/>
          </a:bodyPr>
          <a:lstStyle/>
          <a:p>
            <a:pPr lvl="0">
              <a:spcBef>
                <a:spcPts val="0"/>
              </a:spcBef>
              <a:buNone/>
            </a:pPr>
            <a:r>
              <a:rPr lang="en" u="sng">
                <a:solidFill>
                  <a:schemeClr val="hlink"/>
                </a:solidFill>
                <a:hlinkClick r:id="rId3"/>
              </a:rPr>
              <a:t>Hitler's Campaign speech</a:t>
            </a:r>
          </a:p>
          <a:p>
            <a:pPr lvl="0">
              <a:spcBef>
                <a:spcPts val="0"/>
              </a:spcBef>
              <a:buNone/>
            </a:pPr>
            <a:endParaRPr/>
          </a:p>
          <a:p>
            <a:pPr lvl="0">
              <a:spcBef>
                <a:spcPts val="0"/>
              </a:spcBef>
              <a:buNone/>
            </a:pPr>
            <a:endParaRPr/>
          </a:p>
          <a:p>
            <a:pPr lvl="0" rtl="0">
              <a:spcBef>
                <a:spcPts val="0"/>
              </a:spcBef>
              <a:buNone/>
            </a:pPr>
            <a:r>
              <a:rPr lang="en" u="sng">
                <a:solidFill>
                  <a:schemeClr val="hlink"/>
                </a:solidFill>
                <a:hlinkClick r:id="rId4"/>
              </a:rPr>
              <a:t>Einsatzgruppen</a:t>
            </a:r>
          </a:p>
        </p:txBody>
      </p:sp>
      <p:pic>
        <p:nvPicPr>
          <p:cNvPr id="152" name="Shape 152"/>
          <p:cNvPicPr preferRelativeResize="0"/>
          <p:nvPr/>
        </p:nvPicPr>
        <p:blipFill>
          <a:blip r:embed="rId5">
            <a:alphaModFix/>
          </a:blip>
          <a:stretch>
            <a:fillRect/>
          </a:stretch>
        </p:blipFill>
        <p:spPr>
          <a:xfrm>
            <a:off x="5675350" y="1611281"/>
            <a:ext cx="3121725" cy="2171025"/>
          </a:xfrm>
          <a:prstGeom prst="rect">
            <a:avLst/>
          </a:prstGeom>
          <a:noFill/>
          <a:ln>
            <a:noFill/>
          </a:ln>
        </p:spPr>
      </p:pic>
      <p:sp>
        <p:nvSpPr>
          <p:cNvPr id="153" name="Shape 153"/>
          <p:cNvSpPr txBox="1"/>
          <p:nvPr/>
        </p:nvSpPr>
        <p:spPr>
          <a:xfrm>
            <a:off x="6042212" y="4006525"/>
            <a:ext cx="2388000" cy="7098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Another Hitler painting: </a:t>
            </a:r>
            <a:r>
              <a:rPr lang="en" sz="1200" i="1">
                <a:solidFill>
                  <a:srgbClr val="FFFFFF"/>
                </a:solidFill>
              </a:rPr>
              <a:t>Mother Mary with the Holy Child Jesus Christ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1572612" y="4419750"/>
            <a:ext cx="5998800" cy="605100"/>
          </a:xfrm>
          <a:prstGeom prst="rect">
            <a:avLst/>
          </a:prstGeom>
        </p:spPr>
        <p:txBody>
          <a:bodyPr lIns="91425" tIns="91425" rIns="91425" bIns="91425" anchor="ctr" anchorCtr="0">
            <a:noAutofit/>
          </a:bodyPr>
          <a:lstStyle/>
          <a:p>
            <a:pPr lvl="0" algn="ctr">
              <a:spcBef>
                <a:spcPts val="0"/>
              </a:spcBef>
              <a:buNone/>
            </a:pPr>
            <a:r>
              <a:rPr lang="en"/>
              <a:t>Map: Camps, Ghettos, Deportation Routes</a:t>
            </a:r>
          </a:p>
        </p:txBody>
      </p:sp>
      <p:pic>
        <p:nvPicPr>
          <p:cNvPr id="159" name="Shape 159"/>
          <p:cNvPicPr preferRelativeResize="0"/>
          <p:nvPr/>
        </p:nvPicPr>
        <p:blipFill>
          <a:blip r:embed="rId3">
            <a:alphaModFix/>
          </a:blip>
          <a:stretch>
            <a:fillRect/>
          </a:stretch>
        </p:blipFill>
        <p:spPr>
          <a:xfrm>
            <a:off x="719475" y="47300"/>
            <a:ext cx="7705076" cy="4372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marL="457200" lvl="0" indent="-228600" rtl="0">
              <a:spcBef>
                <a:spcPts val="0"/>
              </a:spcBef>
              <a:buClr>
                <a:srgbClr val="FFFFFF"/>
              </a:buClr>
              <a:buAutoNum type="arabicParenR"/>
            </a:pPr>
            <a:r>
              <a:rPr lang="en">
                <a:solidFill>
                  <a:srgbClr val="FFFFFF"/>
                </a:solidFill>
              </a:rPr>
              <a:t>Read/listen to/watch a source.</a:t>
            </a:r>
          </a:p>
          <a:p>
            <a:pPr marL="457200" lvl="0" indent="-228600" rtl="0">
              <a:spcBef>
                <a:spcPts val="0"/>
              </a:spcBef>
              <a:buClr>
                <a:srgbClr val="FFFFFF"/>
              </a:buClr>
              <a:buAutoNum type="arabicParenR"/>
            </a:pPr>
            <a:r>
              <a:rPr lang="en">
                <a:solidFill>
                  <a:srgbClr val="FFFFFF"/>
                </a:solidFill>
              </a:rPr>
              <a:t>Take notes on the 5W and H:</a:t>
            </a:r>
          </a:p>
          <a:p>
            <a:pPr marL="914400" lvl="1" indent="-317500" rtl="0">
              <a:spcBef>
                <a:spcPts val="0"/>
              </a:spcBef>
              <a:buClr>
                <a:srgbClr val="FFFFFF"/>
              </a:buClr>
              <a:buSzPct val="100000"/>
              <a:buAutoNum type="alphaLcParenR"/>
            </a:pPr>
            <a:r>
              <a:rPr lang="en" sz="1400">
                <a:solidFill>
                  <a:srgbClr val="FFFFFF"/>
                </a:solidFill>
              </a:rPr>
              <a:t>Who</a:t>
            </a:r>
          </a:p>
          <a:p>
            <a:pPr marL="914400" lvl="1" indent="-317500" rtl="0">
              <a:spcBef>
                <a:spcPts val="0"/>
              </a:spcBef>
              <a:buClr>
                <a:srgbClr val="FFFFFF"/>
              </a:buClr>
              <a:buSzPct val="100000"/>
              <a:buAutoNum type="alphaLcParenR"/>
            </a:pPr>
            <a:r>
              <a:rPr lang="en" sz="1400">
                <a:solidFill>
                  <a:srgbClr val="FFFFFF"/>
                </a:solidFill>
              </a:rPr>
              <a:t>What</a:t>
            </a:r>
          </a:p>
          <a:p>
            <a:pPr marL="914400" lvl="1" indent="-317500" rtl="0">
              <a:spcBef>
                <a:spcPts val="0"/>
              </a:spcBef>
              <a:buClr>
                <a:srgbClr val="FFFFFF"/>
              </a:buClr>
              <a:buSzPct val="100000"/>
              <a:buAutoNum type="alphaLcParenR"/>
            </a:pPr>
            <a:r>
              <a:rPr lang="en" sz="1400">
                <a:solidFill>
                  <a:srgbClr val="FFFFFF"/>
                </a:solidFill>
              </a:rPr>
              <a:t>When</a:t>
            </a:r>
          </a:p>
          <a:p>
            <a:pPr marL="914400" lvl="1" indent="-317500" rtl="0">
              <a:spcBef>
                <a:spcPts val="0"/>
              </a:spcBef>
              <a:buClr>
                <a:srgbClr val="FFFFFF"/>
              </a:buClr>
              <a:buSzPct val="100000"/>
              <a:buAutoNum type="alphaLcParenR"/>
            </a:pPr>
            <a:r>
              <a:rPr lang="en" sz="1400">
                <a:solidFill>
                  <a:srgbClr val="FFFFFF"/>
                </a:solidFill>
              </a:rPr>
              <a:t>Where</a:t>
            </a:r>
          </a:p>
          <a:p>
            <a:pPr marL="914400" lvl="1" indent="-317500" rtl="0">
              <a:spcBef>
                <a:spcPts val="0"/>
              </a:spcBef>
              <a:buClr>
                <a:srgbClr val="FFFFFF"/>
              </a:buClr>
              <a:buSzPct val="100000"/>
              <a:buAutoNum type="alphaLcParenR"/>
            </a:pPr>
            <a:r>
              <a:rPr lang="en" sz="1400">
                <a:solidFill>
                  <a:srgbClr val="FFFFFF"/>
                </a:solidFill>
              </a:rPr>
              <a:t>Why</a:t>
            </a:r>
          </a:p>
          <a:p>
            <a:pPr marL="914400" lvl="1" indent="-317500" rtl="0">
              <a:spcBef>
                <a:spcPts val="0"/>
              </a:spcBef>
              <a:buClr>
                <a:srgbClr val="FFFFFF"/>
              </a:buClr>
              <a:buSzPct val="100000"/>
              <a:buAutoNum type="alphaLcParenR"/>
            </a:pPr>
            <a:r>
              <a:rPr lang="en" sz="1400">
                <a:solidFill>
                  <a:srgbClr val="FFFFFF"/>
                </a:solidFill>
              </a:rPr>
              <a:t>How</a:t>
            </a:r>
          </a:p>
          <a:p>
            <a:pPr marL="457200" lvl="0" indent="-228600">
              <a:spcBef>
                <a:spcPts val="0"/>
              </a:spcBef>
              <a:buClr>
                <a:srgbClr val="FFFFFF"/>
              </a:buClr>
              <a:buAutoNum type="arabicParenR"/>
            </a:pPr>
            <a:r>
              <a:rPr lang="en">
                <a:solidFill>
                  <a:srgbClr val="FFFFFF"/>
                </a:solidFill>
              </a:rPr>
              <a:t>Pick out the twenty most important words that, if you had to summarize the source as quickly as possible, you would use.</a:t>
            </a:r>
          </a:p>
        </p:txBody>
      </p:sp>
      <p:sp>
        <p:nvSpPr>
          <p:cNvPr id="165" name="Shape 1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Finding the GIST</a:t>
            </a:r>
          </a:p>
        </p:txBody>
      </p:sp>
      <p:sp>
        <p:nvSpPr>
          <p:cNvPr id="166" name="Shape 166"/>
          <p:cNvSpPr txBox="1">
            <a:spLocks noGrp="1"/>
          </p:cNvSpPr>
          <p:nvPr>
            <p:ph type="body" idx="2"/>
          </p:nvPr>
        </p:nvSpPr>
        <p:spPr>
          <a:xfrm>
            <a:off x="4673825" y="1152475"/>
            <a:ext cx="4158600" cy="3416400"/>
          </a:xfrm>
          <a:prstGeom prst="rect">
            <a:avLst/>
          </a:prstGeom>
        </p:spPr>
        <p:txBody>
          <a:bodyPr lIns="91425" tIns="91425" rIns="91425" bIns="91425" anchor="t" anchorCtr="0">
            <a:noAutofit/>
          </a:bodyPr>
          <a:lstStyle/>
          <a:p>
            <a:pPr lvl="0">
              <a:spcBef>
                <a:spcPts val="0"/>
              </a:spcBef>
              <a:buNone/>
            </a:pPr>
            <a:r>
              <a:rPr lang="en">
                <a:solidFill>
                  <a:srgbClr val="FFFFFF"/>
                </a:solidFill>
              </a:rPr>
              <a:t>Assignment:</a:t>
            </a:r>
          </a:p>
          <a:p>
            <a:pPr lvl="0">
              <a:spcBef>
                <a:spcPts val="0"/>
              </a:spcBef>
              <a:buNone/>
            </a:pPr>
            <a:r>
              <a:rPr lang="en">
                <a:solidFill>
                  <a:srgbClr val="FFFFFF"/>
                </a:solidFill>
              </a:rPr>
              <a:t> Go to "Some Were Neighbors" at </a:t>
            </a:r>
            <a:r>
              <a:rPr lang="en" u="sng">
                <a:solidFill>
                  <a:schemeClr val="accent5"/>
                </a:solidFill>
                <a:hlinkClick r:id="rId3"/>
              </a:rPr>
              <a:t>http://somewereneighbors.ushmm.org/#/exhibitions</a:t>
            </a:r>
          </a:p>
          <a:p>
            <a:pPr lvl="0">
              <a:spcBef>
                <a:spcPts val="0"/>
              </a:spcBef>
              <a:buNone/>
            </a:pPr>
            <a:r>
              <a:rPr lang="en">
                <a:solidFill>
                  <a:srgbClr val="FFFFFF"/>
                </a:solidFill>
              </a:rPr>
              <a:t>Read/listen to/watch the sources in the category you are assigned</a:t>
            </a:r>
          </a:p>
          <a:p>
            <a:pPr lvl="0">
              <a:spcBef>
                <a:spcPts val="0"/>
              </a:spcBef>
              <a:buNone/>
            </a:pPr>
            <a:r>
              <a:rPr lang="en">
                <a:solidFill>
                  <a:srgbClr val="FFFFFF"/>
                </a:solidFill>
              </a:rPr>
              <a:t>Take down the GIST for each one. You should be able, after 20-30 minutes, to tell the rest of the class about the sources in clear summaries.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07425"/>
            <a:ext cx="8520600" cy="638400"/>
          </a:xfrm>
          <a:prstGeom prst="rect">
            <a:avLst/>
          </a:prstGeom>
        </p:spPr>
        <p:txBody>
          <a:bodyPr lIns="91425" tIns="91425" rIns="91425" bIns="91425" anchor="t" anchorCtr="0">
            <a:noAutofit/>
          </a:bodyPr>
          <a:lstStyle/>
          <a:p>
            <a:pPr lvl="0">
              <a:spcBef>
                <a:spcPts val="0"/>
              </a:spcBef>
              <a:buNone/>
            </a:pPr>
            <a:r>
              <a:rPr lang="en"/>
              <a:t>The Dolchstosslegende</a:t>
            </a:r>
          </a:p>
        </p:txBody>
      </p:sp>
      <p:sp>
        <p:nvSpPr>
          <p:cNvPr id="66" name="Shape 66"/>
          <p:cNvSpPr txBox="1">
            <a:spLocks noGrp="1"/>
          </p:cNvSpPr>
          <p:nvPr>
            <p:ph type="body" idx="1"/>
          </p:nvPr>
        </p:nvSpPr>
        <p:spPr>
          <a:xfrm>
            <a:off x="311700" y="1152475"/>
            <a:ext cx="2372400" cy="3416400"/>
          </a:xfrm>
          <a:prstGeom prst="rect">
            <a:avLst/>
          </a:prstGeom>
        </p:spPr>
        <p:txBody>
          <a:bodyPr lIns="91425" tIns="91425" rIns="91425" bIns="91425" anchor="t" anchorCtr="0">
            <a:noAutofit/>
          </a:bodyPr>
          <a:lstStyle/>
          <a:p>
            <a:pPr lvl="0">
              <a:spcBef>
                <a:spcPts val="0"/>
              </a:spcBef>
              <a:buNone/>
            </a:pPr>
            <a:r>
              <a:rPr lang="en" sz="1400">
                <a:solidFill>
                  <a:srgbClr val="FFFFFF"/>
                </a:solidFill>
              </a:rPr>
              <a:t>The man with the knife is Phillipp Scheidemann, the politician who proclaimed the Weimar Republic.</a:t>
            </a:r>
          </a:p>
          <a:p>
            <a:pPr lvl="0">
              <a:spcBef>
                <a:spcPts val="0"/>
              </a:spcBef>
              <a:buNone/>
            </a:pPr>
            <a:r>
              <a:rPr lang="en" sz="1400">
                <a:solidFill>
                  <a:srgbClr val="FFFFFF"/>
                </a:solidFill>
              </a:rPr>
              <a:t>“Deutsche, denkt daran!” = “Germans, think about this!”</a:t>
            </a:r>
          </a:p>
          <a:p>
            <a:pPr lvl="0">
              <a:spcBef>
                <a:spcPts val="0"/>
              </a:spcBef>
              <a:buNone/>
            </a:pPr>
            <a:r>
              <a:rPr lang="en" sz="1400">
                <a:solidFill>
                  <a:srgbClr val="FFFFFF"/>
                </a:solidFill>
              </a:rPr>
              <a:t>“Das bist Du! Du Schuft!” = “That is you! You villain!”</a:t>
            </a:r>
          </a:p>
          <a:p>
            <a:pPr lvl="0">
              <a:spcBef>
                <a:spcPts val="0"/>
              </a:spcBef>
              <a:buNone/>
            </a:pPr>
            <a:r>
              <a:rPr lang="en" sz="1400">
                <a:solidFill>
                  <a:srgbClr val="FFFFFF"/>
                </a:solidFill>
              </a:rPr>
              <a:t>Who is Scheidemann stabbing?</a:t>
            </a:r>
          </a:p>
        </p:txBody>
      </p:sp>
      <p:pic>
        <p:nvPicPr>
          <p:cNvPr id="67" name="Shape 67"/>
          <p:cNvPicPr preferRelativeResize="0"/>
          <p:nvPr/>
        </p:nvPicPr>
        <p:blipFill>
          <a:blip r:embed="rId3">
            <a:alphaModFix/>
          </a:blip>
          <a:stretch>
            <a:fillRect/>
          </a:stretch>
        </p:blipFill>
        <p:spPr>
          <a:xfrm>
            <a:off x="2800166" y="1017725"/>
            <a:ext cx="6186182" cy="3801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307425"/>
            <a:ext cx="8520600" cy="638400"/>
          </a:xfrm>
          <a:prstGeom prst="rect">
            <a:avLst/>
          </a:prstGeom>
        </p:spPr>
        <p:txBody>
          <a:bodyPr lIns="91425" tIns="91425" rIns="91425" bIns="91425" anchor="t" anchorCtr="0">
            <a:noAutofit/>
          </a:bodyPr>
          <a:lstStyle/>
          <a:p>
            <a:pPr lvl="0" rtl="0">
              <a:spcBef>
                <a:spcPts val="0"/>
              </a:spcBef>
              <a:buNone/>
            </a:pPr>
            <a:r>
              <a:rPr lang="en"/>
              <a:t>The Dolchstosslegende</a:t>
            </a:r>
          </a:p>
        </p:txBody>
      </p:sp>
      <p:sp>
        <p:nvSpPr>
          <p:cNvPr id="73" name="Shape 73"/>
          <p:cNvSpPr txBox="1">
            <a:spLocks noGrp="1"/>
          </p:cNvSpPr>
          <p:nvPr>
            <p:ph type="body" idx="1"/>
          </p:nvPr>
        </p:nvSpPr>
        <p:spPr>
          <a:xfrm>
            <a:off x="311700" y="1152475"/>
            <a:ext cx="2372400" cy="3416400"/>
          </a:xfrm>
          <a:prstGeom prst="rect">
            <a:avLst/>
          </a:prstGeom>
        </p:spPr>
        <p:txBody>
          <a:bodyPr lIns="91425" tIns="91425" rIns="91425" bIns="91425" anchor="t" anchorCtr="0">
            <a:noAutofit/>
          </a:bodyPr>
          <a:lstStyle/>
          <a:p>
            <a:pPr lvl="0" rtl="0">
              <a:spcBef>
                <a:spcPts val="0"/>
              </a:spcBef>
              <a:buNone/>
            </a:pPr>
            <a:r>
              <a:rPr lang="en" sz="1400">
                <a:solidFill>
                  <a:srgbClr val="FFFFFF"/>
                </a:solidFill>
              </a:rPr>
              <a:t>The man, a WWI soldier, is being attacked by a Jewish woman - note the Star of David.</a:t>
            </a:r>
          </a:p>
          <a:p>
            <a:pPr lvl="0" rtl="0">
              <a:spcBef>
                <a:spcPts val="0"/>
              </a:spcBef>
              <a:buNone/>
            </a:pPr>
            <a:r>
              <a:rPr lang="en" sz="1400">
                <a:solidFill>
                  <a:srgbClr val="FFFFFF"/>
                </a:solidFill>
              </a:rPr>
              <a:t>How could the Jews be to blame for the end of WWI not being in Germany’s favor?</a:t>
            </a:r>
          </a:p>
        </p:txBody>
      </p:sp>
      <p:pic>
        <p:nvPicPr>
          <p:cNvPr id="74" name="Shape 74"/>
          <p:cNvPicPr preferRelativeResize="0"/>
          <p:nvPr/>
        </p:nvPicPr>
        <p:blipFill>
          <a:blip r:embed="rId3">
            <a:alphaModFix/>
          </a:blip>
          <a:stretch>
            <a:fillRect/>
          </a:stretch>
        </p:blipFill>
        <p:spPr>
          <a:xfrm>
            <a:off x="3175449" y="945825"/>
            <a:ext cx="5622525" cy="3819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307425"/>
            <a:ext cx="8520600" cy="638400"/>
          </a:xfrm>
          <a:prstGeom prst="rect">
            <a:avLst/>
          </a:prstGeom>
        </p:spPr>
        <p:txBody>
          <a:bodyPr lIns="91425" tIns="91425" rIns="91425" bIns="91425" anchor="t" anchorCtr="0">
            <a:noAutofit/>
          </a:bodyPr>
          <a:lstStyle/>
          <a:p>
            <a:pPr lvl="0" rtl="0">
              <a:spcBef>
                <a:spcPts val="0"/>
              </a:spcBef>
              <a:buNone/>
            </a:pPr>
            <a:r>
              <a:rPr lang="en"/>
              <a:t>The Dolchstosslegende</a:t>
            </a:r>
          </a:p>
        </p:txBody>
      </p:sp>
      <p:sp>
        <p:nvSpPr>
          <p:cNvPr id="80" name="Shape 80"/>
          <p:cNvSpPr txBox="1">
            <a:spLocks noGrp="1"/>
          </p:cNvSpPr>
          <p:nvPr>
            <p:ph type="body" idx="1"/>
          </p:nvPr>
        </p:nvSpPr>
        <p:spPr>
          <a:xfrm>
            <a:off x="311700" y="1152475"/>
            <a:ext cx="2372400" cy="3416400"/>
          </a:xfrm>
          <a:prstGeom prst="rect">
            <a:avLst/>
          </a:prstGeom>
        </p:spPr>
        <p:txBody>
          <a:bodyPr lIns="91425" tIns="91425" rIns="91425" bIns="91425" anchor="t" anchorCtr="0">
            <a:noAutofit/>
          </a:bodyPr>
          <a:lstStyle/>
          <a:p>
            <a:pPr lvl="0">
              <a:spcBef>
                <a:spcPts val="0"/>
              </a:spcBef>
              <a:buNone/>
            </a:pPr>
            <a:r>
              <a:rPr lang="en" sz="1400">
                <a:solidFill>
                  <a:srgbClr val="FFFFFF"/>
                </a:solidFill>
              </a:rPr>
              <a:t>Translation:  </a:t>
            </a:r>
          </a:p>
          <a:p>
            <a:pPr lvl="0">
              <a:spcBef>
                <a:spcPts val="0"/>
              </a:spcBef>
              <a:buNone/>
            </a:pPr>
            <a:r>
              <a:rPr lang="en" sz="1400">
                <a:solidFill>
                  <a:srgbClr val="FFFFFF"/>
                </a:solidFill>
              </a:rPr>
              <a:t>To the Myopic</a:t>
            </a:r>
          </a:p>
          <a:p>
            <a:pPr lvl="0">
              <a:spcBef>
                <a:spcPts val="0"/>
              </a:spcBef>
              <a:buNone/>
            </a:pPr>
            <a:r>
              <a:rPr lang="en" sz="1400">
                <a:solidFill>
                  <a:srgbClr val="FFFFFF"/>
                </a:solidFill>
              </a:rPr>
              <a:t>“You seek the truth? But if she appears, you wish her to all the devils.”</a:t>
            </a:r>
          </a:p>
          <a:p>
            <a:pPr lvl="0">
              <a:spcBef>
                <a:spcPts val="0"/>
              </a:spcBef>
              <a:buNone/>
            </a:pPr>
            <a:r>
              <a:rPr lang="en" sz="1400">
                <a:solidFill>
                  <a:srgbClr val="FFFFFF"/>
                </a:solidFill>
              </a:rPr>
              <a:t>The man holding the curtain is Hindenburg.</a:t>
            </a:r>
          </a:p>
          <a:p>
            <a:pPr lvl="0" rtl="0">
              <a:spcBef>
                <a:spcPts val="0"/>
              </a:spcBef>
              <a:buNone/>
            </a:pPr>
            <a:endParaRPr sz="1400">
              <a:solidFill>
                <a:srgbClr val="FFFFFF"/>
              </a:solidFill>
            </a:endParaRPr>
          </a:p>
        </p:txBody>
      </p:sp>
      <p:pic>
        <p:nvPicPr>
          <p:cNvPr id="81" name="Shape 81"/>
          <p:cNvPicPr preferRelativeResize="0"/>
          <p:nvPr/>
        </p:nvPicPr>
        <p:blipFill>
          <a:blip r:embed="rId3">
            <a:alphaModFix/>
          </a:blip>
          <a:stretch>
            <a:fillRect/>
          </a:stretch>
        </p:blipFill>
        <p:spPr>
          <a:xfrm>
            <a:off x="2908750" y="945824"/>
            <a:ext cx="5923550" cy="379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307425"/>
            <a:ext cx="8520600" cy="638400"/>
          </a:xfrm>
          <a:prstGeom prst="rect">
            <a:avLst/>
          </a:prstGeom>
        </p:spPr>
        <p:txBody>
          <a:bodyPr lIns="91425" tIns="91425" rIns="91425" bIns="91425" anchor="t" anchorCtr="0">
            <a:noAutofit/>
          </a:bodyPr>
          <a:lstStyle/>
          <a:p>
            <a:pPr lvl="0" algn="ctr" rtl="0">
              <a:spcBef>
                <a:spcPts val="0"/>
              </a:spcBef>
              <a:buNone/>
            </a:pPr>
            <a:r>
              <a:rPr lang="en"/>
              <a:t>The election activity: who voted for which party?</a:t>
            </a:r>
          </a:p>
        </p:txBody>
      </p:sp>
      <p:sp>
        <p:nvSpPr>
          <p:cNvPr id="87" name="Shape 87"/>
          <p:cNvSpPr txBox="1">
            <a:spLocks noGrp="1"/>
          </p:cNvSpPr>
          <p:nvPr>
            <p:ph type="body" idx="1"/>
          </p:nvPr>
        </p:nvSpPr>
        <p:spPr>
          <a:xfrm>
            <a:off x="311700" y="1152475"/>
            <a:ext cx="4039500" cy="2063700"/>
          </a:xfrm>
          <a:prstGeom prst="rect">
            <a:avLst/>
          </a:prstGeom>
        </p:spPr>
        <p:txBody>
          <a:bodyPr lIns="91425" tIns="91425" rIns="91425" bIns="91425" anchor="t" anchorCtr="0">
            <a:noAutofit/>
          </a:bodyPr>
          <a:lstStyle/>
          <a:p>
            <a:pPr marL="457200" lvl="0" indent="-317500" rtl="0">
              <a:spcBef>
                <a:spcPts val="0"/>
              </a:spcBef>
              <a:buClr>
                <a:srgbClr val="FFFFFF"/>
              </a:buClr>
              <a:buSzPct val="100000"/>
              <a:buAutoNum type="arabicParenR"/>
            </a:pPr>
            <a:r>
              <a:rPr lang="en" sz="1400">
                <a:solidFill>
                  <a:srgbClr val="FFFFFF"/>
                </a:solidFill>
              </a:rPr>
              <a:t>Hermann Struts: SPD, KPD, or Nazi?</a:t>
            </a:r>
          </a:p>
          <a:p>
            <a:pPr marL="457200" lvl="0" indent="-317500" rtl="0">
              <a:spcBef>
                <a:spcPts val="0"/>
              </a:spcBef>
              <a:buClr>
                <a:srgbClr val="FFFFFF"/>
              </a:buClr>
              <a:buSzPct val="100000"/>
              <a:buAutoNum type="arabicParenR"/>
            </a:pPr>
            <a:r>
              <a:rPr lang="en" sz="1400">
                <a:solidFill>
                  <a:srgbClr val="FFFFFF"/>
                </a:solidFill>
              </a:rPr>
              <a:t>Otto Hauptmann: SPD, KPD, or Nazi?</a:t>
            </a:r>
          </a:p>
          <a:p>
            <a:pPr marL="457200" lvl="0" indent="-317500" rtl="0">
              <a:spcBef>
                <a:spcPts val="0"/>
              </a:spcBef>
              <a:buClr>
                <a:srgbClr val="FFFFFF"/>
              </a:buClr>
              <a:buSzPct val="100000"/>
              <a:buAutoNum type="arabicParenR"/>
            </a:pPr>
            <a:r>
              <a:rPr lang="en" sz="1400">
                <a:solidFill>
                  <a:srgbClr val="FFFFFF"/>
                </a:solidFill>
              </a:rPr>
              <a:t>Eric von Ronheim:  SPD, KPD, or Nazi?</a:t>
            </a:r>
          </a:p>
          <a:p>
            <a:pPr marL="457200" lvl="0" indent="-317500" rtl="0">
              <a:spcBef>
                <a:spcPts val="0"/>
              </a:spcBef>
              <a:buClr>
                <a:srgbClr val="FFFFFF"/>
              </a:buClr>
              <a:buSzPct val="100000"/>
              <a:buAutoNum type="arabicParenR"/>
            </a:pPr>
            <a:r>
              <a:rPr lang="en" sz="1400">
                <a:solidFill>
                  <a:srgbClr val="FFFFFF"/>
                </a:solidFill>
              </a:rPr>
              <a:t>Karl Schmidt: SPD, KPD, or Nazi?</a:t>
            </a:r>
          </a:p>
          <a:p>
            <a:pPr marL="457200" lvl="0" indent="-317500" rtl="0">
              <a:spcBef>
                <a:spcPts val="0"/>
              </a:spcBef>
              <a:buClr>
                <a:srgbClr val="FFFFFF"/>
              </a:buClr>
              <a:buSzPct val="100000"/>
              <a:buAutoNum type="arabicParenR"/>
            </a:pPr>
            <a:r>
              <a:rPr lang="en" sz="1400">
                <a:solidFill>
                  <a:srgbClr val="FFFFFF"/>
                </a:solidFill>
              </a:rPr>
              <a:t>Wilhelm Schultz: SPD, KPD, or Nazi?</a:t>
            </a:r>
          </a:p>
          <a:p>
            <a:pPr marL="457200" lvl="0" indent="-317500" rtl="0">
              <a:spcBef>
                <a:spcPts val="0"/>
              </a:spcBef>
              <a:buClr>
                <a:srgbClr val="FFFFFF"/>
              </a:buClr>
              <a:buSzPct val="100000"/>
              <a:buAutoNum type="arabicParenR"/>
            </a:pPr>
            <a:r>
              <a:rPr lang="en" sz="1400">
                <a:solidFill>
                  <a:srgbClr val="FFFFFF"/>
                </a:solidFill>
              </a:rPr>
              <a:t>Elisabeth von Kohler: SPD, KPD, or Nazi?</a:t>
            </a:r>
          </a:p>
          <a:p>
            <a:pPr marL="457200" lvl="0" indent="-317500" rtl="0">
              <a:spcBef>
                <a:spcPts val="0"/>
              </a:spcBef>
              <a:buClr>
                <a:srgbClr val="FFFFFF"/>
              </a:buClr>
              <a:buSzPct val="100000"/>
              <a:buAutoNum type="arabicParenR"/>
            </a:pPr>
            <a:r>
              <a:rPr lang="en" sz="1400">
                <a:solidFill>
                  <a:srgbClr val="FFFFFF"/>
                </a:solidFill>
              </a:rPr>
              <a:t>Gerda Munchen: SPD, KPD, or Nazi?</a:t>
            </a:r>
          </a:p>
          <a:p>
            <a:pPr lvl="0" rtl="0">
              <a:spcBef>
                <a:spcPts val="0"/>
              </a:spcBef>
              <a:buNone/>
            </a:pPr>
            <a:endParaRPr sz="1400">
              <a:solidFill>
                <a:srgbClr val="FFFFFF"/>
              </a:solidFill>
            </a:endParaRPr>
          </a:p>
        </p:txBody>
      </p:sp>
      <p:sp>
        <p:nvSpPr>
          <p:cNvPr id="88" name="Shape 88"/>
          <p:cNvSpPr txBox="1">
            <a:spLocks noGrp="1"/>
          </p:cNvSpPr>
          <p:nvPr>
            <p:ph type="body" idx="1"/>
          </p:nvPr>
        </p:nvSpPr>
        <p:spPr>
          <a:xfrm>
            <a:off x="4945450" y="2782900"/>
            <a:ext cx="3661200" cy="2063700"/>
          </a:xfrm>
          <a:prstGeom prst="rect">
            <a:avLst/>
          </a:prstGeom>
        </p:spPr>
        <p:txBody>
          <a:bodyPr lIns="91425" tIns="91425" rIns="91425" bIns="91425" anchor="t" anchorCtr="0">
            <a:noAutofit/>
          </a:bodyPr>
          <a:lstStyle/>
          <a:p>
            <a:pPr marL="457200" lvl="0" indent="-317500" rtl="0">
              <a:spcBef>
                <a:spcPts val="0"/>
              </a:spcBef>
              <a:buClr>
                <a:srgbClr val="FFFFFF"/>
              </a:buClr>
              <a:buSzPct val="100000"/>
              <a:buAutoNum type="arabicParenR"/>
            </a:pPr>
            <a:r>
              <a:rPr lang="en" sz="1400">
                <a:solidFill>
                  <a:srgbClr val="FFFFFF"/>
                </a:solidFill>
              </a:rPr>
              <a:t>Hermann Struts: Nazi</a:t>
            </a:r>
          </a:p>
          <a:p>
            <a:pPr marL="457200" lvl="0" indent="-317500" rtl="0">
              <a:spcBef>
                <a:spcPts val="0"/>
              </a:spcBef>
              <a:buClr>
                <a:srgbClr val="FFFFFF"/>
              </a:buClr>
              <a:buSzPct val="100000"/>
              <a:buAutoNum type="arabicParenR"/>
            </a:pPr>
            <a:r>
              <a:rPr lang="en" sz="1400">
                <a:solidFill>
                  <a:srgbClr val="FFFFFF"/>
                </a:solidFill>
              </a:rPr>
              <a:t>Otto Hauptmann: ?</a:t>
            </a:r>
          </a:p>
          <a:p>
            <a:pPr marL="457200" lvl="0" indent="-317500" rtl="0">
              <a:spcBef>
                <a:spcPts val="0"/>
              </a:spcBef>
              <a:buClr>
                <a:srgbClr val="FFFFFF"/>
              </a:buClr>
              <a:buSzPct val="100000"/>
              <a:buAutoNum type="arabicParenR"/>
            </a:pPr>
            <a:r>
              <a:rPr lang="en" sz="1400">
                <a:solidFill>
                  <a:srgbClr val="FFFFFF"/>
                </a:solidFill>
              </a:rPr>
              <a:t>Eric von Ronheim: Nazi</a:t>
            </a:r>
          </a:p>
          <a:p>
            <a:pPr marL="457200" lvl="0" indent="-317500" rtl="0">
              <a:spcBef>
                <a:spcPts val="0"/>
              </a:spcBef>
              <a:buClr>
                <a:srgbClr val="FFFFFF"/>
              </a:buClr>
              <a:buSzPct val="100000"/>
              <a:buAutoNum type="arabicParenR"/>
            </a:pPr>
            <a:r>
              <a:rPr lang="en" sz="1400">
                <a:solidFill>
                  <a:srgbClr val="FFFFFF"/>
                </a:solidFill>
              </a:rPr>
              <a:t>Karl Schmidt: ?</a:t>
            </a:r>
          </a:p>
          <a:p>
            <a:pPr marL="457200" lvl="0" indent="-317500" rtl="0">
              <a:spcBef>
                <a:spcPts val="0"/>
              </a:spcBef>
              <a:buClr>
                <a:srgbClr val="FFFFFF"/>
              </a:buClr>
              <a:buSzPct val="100000"/>
              <a:buAutoNum type="arabicParenR"/>
            </a:pPr>
            <a:r>
              <a:rPr lang="en" sz="1400">
                <a:solidFill>
                  <a:srgbClr val="FFFFFF"/>
                </a:solidFill>
              </a:rPr>
              <a:t>Wilhelm Schultz: Nazi</a:t>
            </a:r>
          </a:p>
          <a:p>
            <a:pPr marL="457200" lvl="0" indent="-317500" rtl="0">
              <a:spcBef>
                <a:spcPts val="0"/>
              </a:spcBef>
              <a:buClr>
                <a:srgbClr val="FFFFFF"/>
              </a:buClr>
              <a:buSzPct val="100000"/>
              <a:buAutoNum type="arabicParenR"/>
            </a:pPr>
            <a:r>
              <a:rPr lang="en" sz="1400">
                <a:solidFill>
                  <a:srgbClr val="FFFFFF"/>
                </a:solidFill>
              </a:rPr>
              <a:t>Elisabeth von Kohler: ?</a:t>
            </a:r>
          </a:p>
          <a:p>
            <a:pPr marL="457200" lvl="0" indent="-317500" rtl="0">
              <a:spcBef>
                <a:spcPts val="0"/>
              </a:spcBef>
              <a:buClr>
                <a:srgbClr val="FFFFFF"/>
              </a:buClr>
              <a:buSzPct val="100000"/>
              <a:buAutoNum type="arabicParenR"/>
            </a:pPr>
            <a:r>
              <a:rPr lang="en" sz="1400">
                <a:solidFill>
                  <a:srgbClr val="FFFFFF"/>
                </a:solidFill>
              </a:rPr>
              <a:t>Gerda Munchen: Nazi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a:spcBef>
                <a:spcPts val="0"/>
              </a:spcBef>
              <a:buNone/>
            </a:pPr>
            <a:r>
              <a:rPr lang="en"/>
              <a:t>Stages of the Holocaust</a:t>
            </a:r>
          </a:p>
        </p:txBody>
      </p:sp>
      <p:sp>
        <p:nvSpPr>
          <p:cNvPr id="94" name="Shape 94"/>
          <p:cNvSpPr txBox="1">
            <a:spLocks noGrp="1"/>
          </p:cNvSpPr>
          <p:nvPr>
            <p:ph type="body" idx="2"/>
          </p:nvPr>
        </p:nvSpPr>
        <p:spPr>
          <a:xfrm>
            <a:off x="4939500" y="724200"/>
            <a:ext cx="3837000" cy="647400"/>
          </a:xfrm>
          <a:prstGeom prst="rect">
            <a:avLst/>
          </a:prstGeom>
        </p:spPr>
        <p:txBody>
          <a:bodyPr lIns="91425" tIns="91425" rIns="91425" bIns="91425" anchor="ctr" anchorCtr="0">
            <a:noAutofit/>
          </a:bodyPr>
          <a:lstStyle/>
          <a:p>
            <a:pPr lvl="0">
              <a:spcBef>
                <a:spcPts val="0"/>
              </a:spcBef>
              <a:buNone/>
            </a:pPr>
            <a:r>
              <a:rPr lang="en"/>
              <a:t>What did the Nuremberg Laws do?</a:t>
            </a:r>
          </a:p>
        </p:txBody>
      </p:sp>
      <p:sp>
        <p:nvSpPr>
          <p:cNvPr id="95" name="Shape 95"/>
          <p:cNvSpPr txBox="1">
            <a:spLocks noGrp="1"/>
          </p:cNvSpPr>
          <p:nvPr>
            <p:ph type="subTitle" idx="1"/>
          </p:nvPr>
        </p:nvSpPr>
        <p:spPr>
          <a:xfrm>
            <a:off x="265500" y="2845200"/>
            <a:ext cx="4045200" cy="1345500"/>
          </a:xfrm>
          <a:prstGeom prst="rect">
            <a:avLst/>
          </a:prstGeom>
        </p:spPr>
        <p:txBody>
          <a:bodyPr lIns="91425" tIns="91425" rIns="91425" bIns="91425" anchor="t" anchorCtr="0">
            <a:noAutofit/>
          </a:bodyPr>
          <a:lstStyle/>
          <a:p>
            <a:pPr lvl="0">
              <a:spcBef>
                <a:spcPts val="0"/>
              </a:spcBef>
              <a:buNone/>
            </a:pPr>
            <a:r>
              <a:rPr lang="en"/>
              <a:t>Stage One: Nuremberg Laws</a:t>
            </a:r>
          </a:p>
        </p:txBody>
      </p:sp>
      <p:sp>
        <p:nvSpPr>
          <p:cNvPr id="96" name="Shape 96"/>
          <p:cNvSpPr txBox="1"/>
          <p:nvPr/>
        </p:nvSpPr>
        <p:spPr>
          <a:xfrm>
            <a:off x="4939500" y="2364825"/>
            <a:ext cx="3837000" cy="1135200"/>
          </a:xfrm>
          <a:prstGeom prst="rect">
            <a:avLst/>
          </a:prstGeom>
          <a:noFill/>
          <a:ln>
            <a:noFill/>
          </a:ln>
        </p:spPr>
        <p:txBody>
          <a:bodyPr lIns="91425" tIns="91425" rIns="91425" bIns="91425" anchor="t" anchorCtr="0">
            <a:noAutofit/>
          </a:bodyPr>
          <a:lstStyle/>
          <a:p>
            <a:pPr lvl="0">
              <a:spcBef>
                <a:spcPts val="0"/>
              </a:spcBef>
              <a:buNone/>
            </a:pPr>
            <a:r>
              <a:rPr lang="en" sz="1800">
                <a:latin typeface="Average"/>
                <a:ea typeface="Average"/>
                <a:cs typeface="Average"/>
                <a:sym typeface="Average"/>
              </a:rPr>
              <a:t>What makes this a sign that a genocide may occur soon? How does it remind you of Armenia?</a:t>
            </a:r>
          </a:p>
        </p:txBody>
      </p:sp>
      <p:sp>
        <p:nvSpPr>
          <p:cNvPr id="97" name="Shape 97"/>
          <p:cNvSpPr txBox="1"/>
          <p:nvPr/>
        </p:nvSpPr>
        <p:spPr>
          <a:xfrm>
            <a:off x="4939500" y="1371600"/>
            <a:ext cx="3837000" cy="794700"/>
          </a:xfrm>
          <a:prstGeom prst="rect">
            <a:avLst/>
          </a:prstGeom>
          <a:noFill/>
          <a:ln>
            <a:noFill/>
          </a:ln>
        </p:spPr>
        <p:txBody>
          <a:bodyPr lIns="91425" tIns="91425" rIns="91425" bIns="91425" anchor="t" anchorCtr="0">
            <a:noAutofit/>
          </a:bodyPr>
          <a:lstStyle/>
          <a:p>
            <a:pPr lvl="0">
              <a:spcBef>
                <a:spcPts val="0"/>
              </a:spcBef>
              <a:buNone/>
            </a:pPr>
            <a:r>
              <a:rPr lang="en">
                <a:latin typeface="Average"/>
                <a:ea typeface="Average"/>
                <a:cs typeface="Average"/>
                <a:sym typeface="Average"/>
              </a:rPr>
              <a:t>They regulated the rights of Jewish people in Germany. The Jews were no longer full citizens.</a:t>
            </a:r>
          </a:p>
        </p:txBody>
      </p:sp>
      <p:sp>
        <p:nvSpPr>
          <p:cNvPr id="98" name="Shape 98"/>
          <p:cNvSpPr txBox="1"/>
          <p:nvPr/>
        </p:nvSpPr>
        <p:spPr>
          <a:xfrm>
            <a:off x="5072550" y="3630000"/>
            <a:ext cx="3704100" cy="794700"/>
          </a:xfrm>
          <a:prstGeom prst="rect">
            <a:avLst/>
          </a:prstGeom>
          <a:noFill/>
          <a:ln>
            <a:noFill/>
          </a:ln>
        </p:spPr>
        <p:txBody>
          <a:bodyPr lIns="91425" tIns="91425" rIns="91425" bIns="91425" anchor="t" anchorCtr="0">
            <a:noAutofit/>
          </a:bodyPr>
          <a:lstStyle/>
          <a:p>
            <a:pPr lvl="0">
              <a:spcBef>
                <a:spcPts val="0"/>
              </a:spcBef>
              <a:buNone/>
            </a:pPr>
            <a:r>
              <a:rPr lang="en">
                <a:latin typeface="Average"/>
                <a:ea typeface="Average"/>
                <a:cs typeface="Average"/>
                <a:sym typeface="Average"/>
              </a:rPr>
              <a:t>The Armenians had an official second class status as “infidels” in the Ottoman Empire. It’s a short step from second class to enemy.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rtl="0">
              <a:spcBef>
                <a:spcPts val="0"/>
              </a:spcBef>
              <a:buNone/>
            </a:pPr>
            <a:r>
              <a:rPr lang="en"/>
              <a:t>Stages of the Holocaust</a:t>
            </a:r>
          </a:p>
        </p:txBody>
      </p:sp>
      <p:sp>
        <p:nvSpPr>
          <p:cNvPr id="104" name="Shape 104"/>
          <p:cNvSpPr txBox="1">
            <a:spLocks noGrp="1"/>
          </p:cNvSpPr>
          <p:nvPr>
            <p:ph type="body" idx="2"/>
          </p:nvPr>
        </p:nvSpPr>
        <p:spPr>
          <a:xfrm>
            <a:off x="4939500" y="576875"/>
            <a:ext cx="3837000" cy="794700"/>
          </a:xfrm>
          <a:prstGeom prst="rect">
            <a:avLst/>
          </a:prstGeom>
        </p:spPr>
        <p:txBody>
          <a:bodyPr lIns="91425" tIns="91425" rIns="91425" bIns="91425" anchor="ctr" anchorCtr="0">
            <a:noAutofit/>
          </a:bodyPr>
          <a:lstStyle/>
          <a:p>
            <a:pPr lvl="0" rtl="0">
              <a:spcBef>
                <a:spcPts val="0"/>
              </a:spcBef>
              <a:buNone/>
            </a:pPr>
            <a:r>
              <a:rPr lang="en"/>
              <a:t>What happened on Kristallnacht? When was it?</a:t>
            </a:r>
          </a:p>
        </p:txBody>
      </p:sp>
      <p:sp>
        <p:nvSpPr>
          <p:cNvPr id="105" name="Shape 105"/>
          <p:cNvSpPr txBox="1">
            <a:spLocks noGrp="1"/>
          </p:cNvSpPr>
          <p:nvPr>
            <p:ph type="subTitle" idx="1"/>
          </p:nvPr>
        </p:nvSpPr>
        <p:spPr>
          <a:xfrm>
            <a:off x="265500" y="2845199"/>
            <a:ext cx="4045200" cy="1579500"/>
          </a:xfrm>
          <a:prstGeom prst="rect">
            <a:avLst/>
          </a:prstGeom>
        </p:spPr>
        <p:txBody>
          <a:bodyPr lIns="91425" tIns="91425" rIns="91425" bIns="91425" anchor="t" anchorCtr="0">
            <a:noAutofit/>
          </a:bodyPr>
          <a:lstStyle/>
          <a:p>
            <a:pPr lvl="0">
              <a:spcBef>
                <a:spcPts val="0"/>
              </a:spcBef>
              <a:buNone/>
            </a:pPr>
            <a:r>
              <a:rPr lang="en"/>
              <a:t>Stage Two: Kristallnacht </a:t>
            </a:r>
          </a:p>
          <a:p>
            <a:pPr lvl="0">
              <a:spcBef>
                <a:spcPts val="0"/>
              </a:spcBef>
              <a:buNone/>
            </a:pPr>
            <a:r>
              <a:rPr lang="en"/>
              <a:t>(literally “Crystal Night”, it has been translated as “The Night of Broken Glass”.)</a:t>
            </a:r>
          </a:p>
          <a:p>
            <a:pPr lvl="0" rtl="0">
              <a:spcBef>
                <a:spcPts val="0"/>
              </a:spcBef>
              <a:buNone/>
            </a:pPr>
            <a:endParaRPr/>
          </a:p>
        </p:txBody>
      </p:sp>
      <p:sp>
        <p:nvSpPr>
          <p:cNvPr id="106" name="Shape 106"/>
          <p:cNvSpPr txBox="1"/>
          <p:nvPr/>
        </p:nvSpPr>
        <p:spPr>
          <a:xfrm>
            <a:off x="4939500" y="2364825"/>
            <a:ext cx="3837000" cy="1135200"/>
          </a:xfrm>
          <a:prstGeom prst="rect">
            <a:avLst/>
          </a:prstGeom>
          <a:noFill/>
          <a:ln>
            <a:noFill/>
          </a:ln>
        </p:spPr>
        <p:txBody>
          <a:bodyPr lIns="91425" tIns="91425" rIns="91425" bIns="91425" anchor="t" anchorCtr="0">
            <a:noAutofit/>
          </a:bodyPr>
          <a:lstStyle/>
          <a:p>
            <a:pPr lvl="0" rtl="0">
              <a:spcBef>
                <a:spcPts val="0"/>
              </a:spcBef>
              <a:buNone/>
            </a:pPr>
            <a:r>
              <a:rPr lang="en" sz="1800">
                <a:latin typeface="Average"/>
                <a:ea typeface="Average"/>
                <a:cs typeface="Average"/>
                <a:sym typeface="Average"/>
              </a:rPr>
              <a:t>What makes this a sign that a genocide may occur soon? How does it remind you of Armenia?</a:t>
            </a:r>
          </a:p>
        </p:txBody>
      </p:sp>
      <p:sp>
        <p:nvSpPr>
          <p:cNvPr id="107" name="Shape 107"/>
          <p:cNvSpPr txBox="1"/>
          <p:nvPr/>
        </p:nvSpPr>
        <p:spPr>
          <a:xfrm>
            <a:off x="4939500" y="1371600"/>
            <a:ext cx="3837000" cy="7947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Jewish homes, synagogues, and businesses were vandalized and destroyed. It happened on November 9th, 1938.</a:t>
            </a:r>
          </a:p>
        </p:txBody>
      </p:sp>
      <p:sp>
        <p:nvSpPr>
          <p:cNvPr id="108" name="Shape 108"/>
          <p:cNvSpPr txBox="1"/>
          <p:nvPr/>
        </p:nvSpPr>
        <p:spPr>
          <a:xfrm>
            <a:off x="5072550" y="3500025"/>
            <a:ext cx="3704100" cy="11352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Kristallnacht marks a transition from nonviolent to violent treatment of Jews. To have a genocide, discrimination must eventually become violent.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rtl="0">
              <a:spcBef>
                <a:spcPts val="0"/>
              </a:spcBef>
              <a:buNone/>
            </a:pPr>
            <a:r>
              <a:rPr lang="en"/>
              <a:t>Stages of the Holocaust</a:t>
            </a:r>
          </a:p>
        </p:txBody>
      </p:sp>
      <p:sp>
        <p:nvSpPr>
          <p:cNvPr id="114" name="Shape 114"/>
          <p:cNvSpPr txBox="1">
            <a:spLocks noGrp="1"/>
          </p:cNvSpPr>
          <p:nvPr>
            <p:ph type="body" idx="2"/>
          </p:nvPr>
        </p:nvSpPr>
        <p:spPr>
          <a:xfrm>
            <a:off x="4939500" y="449325"/>
            <a:ext cx="3837000" cy="585900"/>
          </a:xfrm>
          <a:prstGeom prst="rect">
            <a:avLst/>
          </a:prstGeom>
        </p:spPr>
        <p:txBody>
          <a:bodyPr lIns="91425" tIns="91425" rIns="91425" bIns="91425" anchor="ctr" anchorCtr="0">
            <a:noAutofit/>
          </a:bodyPr>
          <a:lstStyle/>
          <a:p>
            <a:pPr lvl="0" rtl="0">
              <a:spcBef>
                <a:spcPts val="0"/>
              </a:spcBef>
              <a:buNone/>
            </a:pPr>
            <a:r>
              <a:rPr lang="en"/>
              <a:t>What is a ghetto? Where were they?</a:t>
            </a:r>
          </a:p>
        </p:txBody>
      </p:sp>
      <p:sp>
        <p:nvSpPr>
          <p:cNvPr id="115" name="Shape 115"/>
          <p:cNvSpPr txBox="1">
            <a:spLocks noGrp="1"/>
          </p:cNvSpPr>
          <p:nvPr>
            <p:ph type="subTitle" idx="1"/>
          </p:nvPr>
        </p:nvSpPr>
        <p:spPr>
          <a:xfrm>
            <a:off x="265500" y="2845199"/>
            <a:ext cx="4045200" cy="1579500"/>
          </a:xfrm>
          <a:prstGeom prst="rect">
            <a:avLst/>
          </a:prstGeom>
        </p:spPr>
        <p:txBody>
          <a:bodyPr lIns="91425" tIns="91425" rIns="91425" bIns="91425" anchor="t" anchorCtr="0">
            <a:noAutofit/>
          </a:bodyPr>
          <a:lstStyle/>
          <a:p>
            <a:pPr lvl="0" rtl="0">
              <a:spcBef>
                <a:spcPts val="0"/>
              </a:spcBef>
              <a:buNone/>
            </a:pPr>
            <a:r>
              <a:rPr lang="en"/>
              <a:t>Stage Three: Ghettos</a:t>
            </a:r>
          </a:p>
          <a:p>
            <a:pPr lvl="0" rtl="0">
              <a:spcBef>
                <a:spcPts val="0"/>
              </a:spcBef>
              <a:buNone/>
            </a:pPr>
            <a:endParaRPr/>
          </a:p>
        </p:txBody>
      </p:sp>
      <p:sp>
        <p:nvSpPr>
          <p:cNvPr id="116" name="Shape 116"/>
          <p:cNvSpPr txBox="1"/>
          <p:nvPr/>
        </p:nvSpPr>
        <p:spPr>
          <a:xfrm>
            <a:off x="4939500" y="2364825"/>
            <a:ext cx="3837000" cy="1135200"/>
          </a:xfrm>
          <a:prstGeom prst="rect">
            <a:avLst/>
          </a:prstGeom>
          <a:noFill/>
          <a:ln>
            <a:noFill/>
          </a:ln>
        </p:spPr>
        <p:txBody>
          <a:bodyPr lIns="91425" tIns="91425" rIns="91425" bIns="91425" anchor="t" anchorCtr="0">
            <a:noAutofit/>
          </a:bodyPr>
          <a:lstStyle/>
          <a:p>
            <a:pPr lvl="0" rtl="0">
              <a:spcBef>
                <a:spcPts val="0"/>
              </a:spcBef>
              <a:buNone/>
            </a:pPr>
            <a:r>
              <a:rPr lang="en" sz="1800">
                <a:latin typeface="Average"/>
                <a:ea typeface="Average"/>
                <a:cs typeface="Average"/>
                <a:sym typeface="Average"/>
              </a:rPr>
              <a:t>What makes this a sign that a genocide may occur soon? How does it remind you of Armenia?</a:t>
            </a:r>
          </a:p>
        </p:txBody>
      </p:sp>
      <p:sp>
        <p:nvSpPr>
          <p:cNvPr id="117" name="Shape 117"/>
          <p:cNvSpPr txBox="1"/>
          <p:nvPr/>
        </p:nvSpPr>
        <p:spPr>
          <a:xfrm>
            <a:off x="5006100" y="1081400"/>
            <a:ext cx="3837000" cy="11862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The ghettos were sealed-off neighborhoods in cities where the Jews had to live/stay. Ghettos existed in cities in occupied territory - as far south as Greece, and as far east as Ukraine - but the majority were in Poland.</a:t>
            </a:r>
          </a:p>
        </p:txBody>
      </p:sp>
      <p:sp>
        <p:nvSpPr>
          <p:cNvPr id="118" name="Shape 118"/>
          <p:cNvSpPr txBox="1"/>
          <p:nvPr/>
        </p:nvSpPr>
        <p:spPr>
          <a:xfrm>
            <a:off x="5072550" y="3500025"/>
            <a:ext cx="3704100" cy="11352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When a minority is physically isolated from the rest of the citizens, it’s easier to commit genocide against the members. Armenians were isolated in the process of deportation.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65500" y="1081400"/>
            <a:ext cx="4045200" cy="1710300"/>
          </a:xfrm>
          <a:prstGeom prst="rect">
            <a:avLst/>
          </a:prstGeom>
        </p:spPr>
        <p:txBody>
          <a:bodyPr lIns="91425" tIns="91425" rIns="91425" bIns="91425" anchor="b" anchorCtr="0">
            <a:noAutofit/>
          </a:bodyPr>
          <a:lstStyle/>
          <a:p>
            <a:pPr lvl="0" rtl="0">
              <a:spcBef>
                <a:spcPts val="0"/>
              </a:spcBef>
              <a:buNone/>
            </a:pPr>
            <a:r>
              <a:rPr lang="en"/>
              <a:t>Stages of the Holocaust</a:t>
            </a:r>
          </a:p>
        </p:txBody>
      </p:sp>
      <p:sp>
        <p:nvSpPr>
          <p:cNvPr id="124" name="Shape 124"/>
          <p:cNvSpPr txBox="1">
            <a:spLocks noGrp="1"/>
          </p:cNvSpPr>
          <p:nvPr>
            <p:ph type="body" idx="2"/>
          </p:nvPr>
        </p:nvSpPr>
        <p:spPr>
          <a:xfrm>
            <a:off x="4939500" y="449325"/>
            <a:ext cx="3837000" cy="585900"/>
          </a:xfrm>
          <a:prstGeom prst="rect">
            <a:avLst/>
          </a:prstGeom>
        </p:spPr>
        <p:txBody>
          <a:bodyPr lIns="91425" tIns="91425" rIns="91425" bIns="91425" anchor="ctr" anchorCtr="0">
            <a:noAutofit/>
          </a:bodyPr>
          <a:lstStyle/>
          <a:p>
            <a:pPr lvl="0" rtl="0">
              <a:spcBef>
                <a:spcPts val="0"/>
              </a:spcBef>
              <a:buNone/>
            </a:pPr>
            <a:r>
              <a:rPr lang="en"/>
              <a:t>What is a concentration camp? Where were they?</a:t>
            </a:r>
          </a:p>
        </p:txBody>
      </p:sp>
      <p:sp>
        <p:nvSpPr>
          <p:cNvPr id="125" name="Shape 125"/>
          <p:cNvSpPr txBox="1">
            <a:spLocks noGrp="1"/>
          </p:cNvSpPr>
          <p:nvPr>
            <p:ph type="subTitle" idx="1"/>
          </p:nvPr>
        </p:nvSpPr>
        <p:spPr>
          <a:xfrm>
            <a:off x="265500" y="2845199"/>
            <a:ext cx="4045200" cy="1579500"/>
          </a:xfrm>
          <a:prstGeom prst="rect">
            <a:avLst/>
          </a:prstGeom>
        </p:spPr>
        <p:txBody>
          <a:bodyPr lIns="91425" tIns="91425" rIns="91425" bIns="91425" anchor="t" anchorCtr="0">
            <a:noAutofit/>
          </a:bodyPr>
          <a:lstStyle/>
          <a:p>
            <a:pPr lvl="0" rtl="0">
              <a:spcBef>
                <a:spcPts val="0"/>
              </a:spcBef>
              <a:buNone/>
            </a:pPr>
            <a:r>
              <a:rPr lang="en"/>
              <a:t>Stage Four: Concentration Camps</a:t>
            </a:r>
          </a:p>
          <a:p>
            <a:pPr lvl="0" rtl="0">
              <a:spcBef>
                <a:spcPts val="0"/>
              </a:spcBef>
              <a:buNone/>
            </a:pPr>
            <a:endParaRPr/>
          </a:p>
        </p:txBody>
      </p:sp>
      <p:sp>
        <p:nvSpPr>
          <p:cNvPr id="126" name="Shape 126"/>
          <p:cNvSpPr txBox="1"/>
          <p:nvPr/>
        </p:nvSpPr>
        <p:spPr>
          <a:xfrm>
            <a:off x="4939500" y="2364825"/>
            <a:ext cx="3837000" cy="1135200"/>
          </a:xfrm>
          <a:prstGeom prst="rect">
            <a:avLst/>
          </a:prstGeom>
          <a:noFill/>
          <a:ln>
            <a:noFill/>
          </a:ln>
        </p:spPr>
        <p:txBody>
          <a:bodyPr lIns="91425" tIns="91425" rIns="91425" bIns="91425" anchor="t" anchorCtr="0">
            <a:noAutofit/>
          </a:bodyPr>
          <a:lstStyle/>
          <a:p>
            <a:pPr lvl="0" rtl="0">
              <a:spcBef>
                <a:spcPts val="0"/>
              </a:spcBef>
              <a:buNone/>
            </a:pPr>
            <a:r>
              <a:rPr lang="en" sz="1800">
                <a:latin typeface="Average"/>
                <a:ea typeface="Average"/>
                <a:cs typeface="Average"/>
                <a:sym typeface="Average"/>
              </a:rPr>
              <a:t>What makes this a sign that a genocide may occur soon? How does it remind you of Armenia?</a:t>
            </a:r>
          </a:p>
        </p:txBody>
      </p:sp>
      <p:sp>
        <p:nvSpPr>
          <p:cNvPr id="127" name="Shape 127"/>
          <p:cNvSpPr txBox="1"/>
          <p:nvPr/>
        </p:nvSpPr>
        <p:spPr>
          <a:xfrm>
            <a:off x="5006100" y="1081400"/>
            <a:ext cx="3837000" cy="11862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The concentration camps were essentially holding pens for the Jews and other removed groups, in which the healthy were put to hard labor. Most concentration camps were scattered throughout Germany.</a:t>
            </a:r>
          </a:p>
        </p:txBody>
      </p:sp>
      <p:sp>
        <p:nvSpPr>
          <p:cNvPr id="128" name="Shape 128"/>
          <p:cNvSpPr txBox="1"/>
          <p:nvPr/>
        </p:nvSpPr>
        <p:spPr>
          <a:xfrm>
            <a:off x="5072550" y="3500025"/>
            <a:ext cx="3704100" cy="1135200"/>
          </a:xfrm>
          <a:prstGeom prst="rect">
            <a:avLst/>
          </a:prstGeom>
          <a:noFill/>
          <a:ln>
            <a:noFill/>
          </a:ln>
        </p:spPr>
        <p:txBody>
          <a:bodyPr lIns="91425" tIns="91425" rIns="91425" bIns="91425" anchor="t" anchorCtr="0">
            <a:noAutofit/>
          </a:bodyPr>
          <a:lstStyle/>
          <a:p>
            <a:pPr lvl="0" rtl="0">
              <a:spcBef>
                <a:spcPts val="0"/>
              </a:spcBef>
              <a:buNone/>
            </a:pPr>
            <a:r>
              <a:rPr lang="en">
                <a:latin typeface="Average"/>
                <a:ea typeface="Average"/>
                <a:cs typeface="Average"/>
                <a:sym typeface="Average"/>
              </a:rPr>
              <a:t>Much like the ghettos, this is another, firmer step towards dehumanizing and isolating the Jews.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On-screen Show (16:9)</PresentationFormat>
  <Paragraphs>86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Average</vt:lpstr>
      <vt:lpstr>Oswald</vt:lpstr>
      <vt:lpstr>slate</vt:lpstr>
      <vt:lpstr>The Holocaust: The Background</vt:lpstr>
      <vt:lpstr>The Dolchstosslegende</vt:lpstr>
      <vt:lpstr>The Dolchstosslegende</vt:lpstr>
      <vt:lpstr>The Dolchstosslegende</vt:lpstr>
      <vt:lpstr>The election activity: who voted for which party?</vt:lpstr>
      <vt:lpstr>Stages of the Holocaust</vt:lpstr>
      <vt:lpstr>Stages of the Holocaust</vt:lpstr>
      <vt:lpstr>Stages of the Holocaust</vt:lpstr>
      <vt:lpstr>Stages of the Holocaust</vt:lpstr>
      <vt:lpstr>Stages of the Holocaust</vt:lpstr>
      <vt:lpstr>PowerPoint Presentation</vt:lpstr>
      <vt:lpstr>PowerPoint Presentation</vt:lpstr>
      <vt:lpstr>PowerPoint Presentation</vt:lpstr>
      <vt:lpstr>Finding the GIST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 The Background</dc:title>
  <dc:creator>User</dc:creator>
  <cp:lastModifiedBy>User</cp:lastModifiedBy>
  <cp:revision>1</cp:revision>
  <dcterms:modified xsi:type="dcterms:W3CDTF">2016-12-09T16:14:36Z</dcterms:modified>
</cp:coreProperties>
</file>