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Playfair Display"/>
      <p:regular r:id="rId14"/>
      <p:bold r:id="rId15"/>
      <p:italic r:id="rId16"/>
      <p:boldItalic r:id="rId17"/>
    </p:embeddedFont>
    <p:embeddedFont>
      <p:font typeface="Montserrat"/>
      <p:regular r:id="rId18"/>
      <p:bold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Oswald-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slide" Target="slides/slide1.xml"/><Relationship Id="rId19" Type="http://schemas.openxmlformats.org/officeDocument/2006/relationships/font" Target="fonts/Montserrat-bold.fntdata"/><Relationship Id="rId6" Type="http://schemas.openxmlformats.org/officeDocument/2006/relationships/slide" Target="slides/slide2.xml"/><Relationship Id="rId18"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6800">
                <a:latin typeface="Playfair Display"/>
                <a:ea typeface="Playfair Display"/>
                <a:cs typeface="Playfair Display"/>
                <a:sym typeface="Playfair Display"/>
              </a:defRPr>
            </a:lvl1pPr>
            <a:lvl2pPr lvl="1" algn="ctr">
              <a:spcBef>
                <a:spcPts val="0"/>
              </a:spcBef>
              <a:buSzPct val="100000"/>
              <a:buFont typeface="Playfair Display"/>
              <a:defRPr b="1" sz="6800">
                <a:latin typeface="Playfair Display"/>
                <a:ea typeface="Playfair Display"/>
                <a:cs typeface="Playfair Display"/>
                <a:sym typeface="Playfair Display"/>
              </a:defRPr>
            </a:lvl2pPr>
            <a:lvl3pPr lvl="2" algn="ctr">
              <a:spcBef>
                <a:spcPts val="0"/>
              </a:spcBef>
              <a:buSzPct val="100000"/>
              <a:buFont typeface="Playfair Display"/>
              <a:defRPr b="1" sz="6800">
                <a:latin typeface="Playfair Display"/>
                <a:ea typeface="Playfair Display"/>
                <a:cs typeface="Playfair Display"/>
                <a:sym typeface="Playfair Display"/>
              </a:defRPr>
            </a:lvl3pPr>
            <a:lvl4pPr lvl="3" algn="ctr">
              <a:spcBef>
                <a:spcPts val="0"/>
              </a:spcBef>
              <a:buSzPct val="100000"/>
              <a:buFont typeface="Playfair Display"/>
              <a:defRPr b="1" sz="6800">
                <a:latin typeface="Playfair Display"/>
                <a:ea typeface="Playfair Display"/>
                <a:cs typeface="Playfair Display"/>
                <a:sym typeface="Playfair Display"/>
              </a:defRPr>
            </a:lvl4pPr>
            <a:lvl5pPr lvl="4" algn="ctr">
              <a:spcBef>
                <a:spcPts val="0"/>
              </a:spcBef>
              <a:buSzPct val="100000"/>
              <a:buFont typeface="Playfair Display"/>
              <a:defRPr b="1" sz="6800">
                <a:latin typeface="Playfair Display"/>
                <a:ea typeface="Playfair Display"/>
                <a:cs typeface="Playfair Display"/>
                <a:sym typeface="Playfair Display"/>
              </a:defRPr>
            </a:lvl5pPr>
            <a:lvl6pPr lvl="5" algn="ctr">
              <a:spcBef>
                <a:spcPts val="0"/>
              </a:spcBef>
              <a:buSzPct val="100000"/>
              <a:buFont typeface="Playfair Display"/>
              <a:defRPr b="1" sz="6800">
                <a:latin typeface="Playfair Display"/>
                <a:ea typeface="Playfair Display"/>
                <a:cs typeface="Playfair Display"/>
                <a:sym typeface="Playfair Display"/>
              </a:defRPr>
            </a:lvl6pPr>
            <a:lvl7pPr lvl="6" algn="ctr">
              <a:spcBef>
                <a:spcPts val="0"/>
              </a:spcBef>
              <a:buSzPct val="100000"/>
              <a:buFont typeface="Playfair Display"/>
              <a:defRPr b="1" sz="6800">
                <a:latin typeface="Playfair Display"/>
                <a:ea typeface="Playfair Display"/>
                <a:cs typeface="Playfair Display"/>
                <a:sym typeface="Playfair Display"/>
              </a:defRPr>
            </a:lvl7pPr>
            <a:lvl8pPr lvl="7" algn="ctr">
              <a:spcBef>
                <a:spcPts val="0"/>
              </a:spcBef>
              <a:buSzPct val="100000"/>
              <a:buFont typeface="Playfair Display"/>
              <a:defRPr b="1" sz="6800">
                <a:latin typeface="Playfair Display"/>
                <a:ea typeface="Playfair Display"/>
                <a:cs typeface="Playfair Display"/>
                <a:sym typeface="Playfair Display"/>
              </a:defRPr>
            </a:lvl8pPr>
            <a:lvl9pPr lvl="8"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rIns="91425" tIns="91425"/>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1" name="Shape 5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algn="ctr">
              <a:spcBef>
                <a:spcPts val="0"/>
              </a:spcBef>
              <a:buSzPct val="100000"/>
              <a:buFont typeface="Playfair Display"/>
              <a:defRPr b="1" sz="4800">
                <a:latin typeface="Playfair Display"/>
                <a:ea typeface="Playfair Display"/>
                <a:cs typeface="Playfair Display"/>
                <a:sym typeface="Playfair Display"/>
              </a:defRPr>
            </a:lvl1pPr>
            <a:lvl2pPr lvl="1" algn="ctr">
              <a:spcBef>
                <a:spcPts val="0"/>
              </a:spcBef>
              <a:buSzPct val="100000"/>
              <a:buFont typeface="Playfair Display"/>
              <a:defRPr b="1" sz="4800">
                <a:latin typeface="Playfair Display"/>
                <a:ea typeface="Playfair Display"/>
                <a:cs typeface="Playfair Display"/>
                <a:sym typeface="Playfair Display"/>
              </a:defRPr>
            </a:lvl2pPr>
            <a:lvl3pPr lvl="2" algn="ctr">
              <a:spcBef>
                <a:spcPts val="0"/>
              </a:spcBef>
              <a:buSzPct val="100000"/>
              <a:buFont typeface="Playfair Display"/>
              <a:defRPr b="1" sz="4800">
                <a:latin typeface="Playfair Display"/>
                <a:ea typeface="Playfair Display"/>
                <a:cs typeface="Playfair Display"/>
                <a:sym typeface="Playfair Display"/>
              </a:defRPr>
            </a:lvl3pPr>
            <a:lvl4pPr lvl="3" algn="ctr">
              <a:spcBef>
                <a:spcPts val="0"/>
              </a:spcBef>
              <a:buSzPct val="100000"/>
              <a:buFont typeface="Playfair Display"/>
              <a:defRPr b="1" sz="4800">
                <a:latin typeface="Playfair Display"/>
                <a:ea typeface="Playfair Display"/>
                <a:cs typeface="Playfair Display"/>
                <a:sym typeface="Playfair Display"/>
              </a:defRPr>
            </a:lvl4pPr>
            <a:lvl5pPr lvl="4" algn="ctr">
              <a:spcBef>
                <a:spcPts val="0"/>
              </a:spcBef>
              <a:buSzPct val="100000"/>
              <a:buFont typeface="Playfair Display"/>
              <a:defRPr b="1" sz="4800">
                <a:latin typeface="Playfair Display"/>
                <a:ea typeface="Playfair Display"/>
                <a:cs typeface="Playfair Display"/>
                <a:sym typeface="Playfair Display"/>
              </a:defRPr>
            </a:lvl5pPr>
            <a:lvl6pPr lvl="5" algn="ctr">
              <a:spcBef>
                <a:spcPts val="0"/>
              </a:spcBef>
              <a:buSzPct val="100000"/>
              <a:buFont typeface="Playfair Display"/>
              <a:defRPr b="1" sz="4800">
                <a:latin typeface="Playfair Display"/>
                <a:ea typeface="Playfair Display"/>
                <a:cs typeface="Playfair Display"/>
                <a:sym typeface="Playfair Display"/>
              </a:defRPr>
            </a:lvl6pPr>
            <a:lvl7pPr lvl="6" algn="ctr">
              <a:spcBef>
                <a:spcPts val="0"/>
              </a:spcBef>
              <a:buSzPct val="100000"/>
              <a:buFont typeface="Playfair Display"/>
              <a:defRPr b="1" sz="4800">
                <a:latin typeface="Playfair Display"/>
                <a:ea typeface="Playfair Display"/>
                <a:cs typeface="Playfair Display"/>
                <a:sym typeface="Playfair Display"/>
              </a:defRPr>
            </a:lvl7pPr>
            <a:lvl8pPr lvl="7" algn="ctr">
              <a:spcBef>
                <a:spcPts val="0"/>
              </a:spcBef>
              <a:buSzPct val="100000"/>
              <a:buFont typeface="Playfair Display"/>
              <a:defRPr b="1" sz="4800">
                <a:latin typeface="Playfair Display"/>
                <a:ea typeface="Playfair Display"/>
                <a:cs typeface="Playfair Display"/>
                <a:sym typeface="Playfair Display"/>
              </a:defRPr>
            </a:lvl8pPr>
            <a:lvl9pPr lvl="8"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9214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04.png"/><Relationship Id="rId4"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a:spcBef>
                <a:spcPts val="0"/>
              </a:spcBef>
              <a:buNone/>
            </a:pPr>
            <a:r>
              <a:rPr lang="en"/>
              <a:t>The Cambodian Genocide</a:t>
            </a:r>
          </a:p>
        </p:txBody>
      </p:sp>
      <p:sp>
        <p:nvSpPr>
          <p:cNvPr id="59" name="Shape 59"/>
          <p:cNvSpPr txBox="1"/>
          <p:nvPr>
            <p:ph idx="1" type="subTitle"/>
          </p:nvPr>
        </p:nvSpPr>
        <p:spPr>
          <a:xfrm>
            <a:off x="344250" y="3550650"/>
            <a:ext cx="6039000" cy="577800"/>
          </a:xfrm>
          <a:prstGeom prst="rect">
            <a:avLst/>
          </a:prstGeom>
        </p:spPr>
        <p:txBody>
          <a:bodyPr anchorCtr="0" anchor="ctr" bIns="91425" lIns="91425" rIns="91425" tIns="91425">
            <a:noAutofit/>
          </a:bodyPr>
          <a:lstStyle/>
          <a:p>
            <a:pPr lvl="0">
              <a:spcBef>
                <a:spcPts val="0"/>
              </a:spcBef>
              <a:buNone/>
            </a:pPr>
            <a:r>
              <a:rPr lang="en"/>
              <a:t>Perpetrators and U.S. Involvement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 name="Shape 63"/>
        <p:cNvGrpSpPr/>
        <p:nvPr/>
      </p:nvGrpSpPr>
      <p:grpSpPr>
        <a:xfrm>
          <a:off x="0" y="0"/>
          <a:ext cx="0" cy="0"/>
          <a:chOff x="0" y="0"/>
          <a:chExt cx="0" cy="0"/>
        </a:xfrm>
      </p:grpSpPr>
      <p:sp>
        <p:nvSpPr>
          <p:cNvPr id="64" name="Shape 6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do we know about Khmer Rouge fighters?</a:t>
            </a:r>
          </a:p>
        </p:txBody>
      </p:sp>
      <p:sp>
        <p:nvSpPr>
          <p:cNvPr id="65" name="Shape 65"/>
          <p:cNvSpPr txBox="1"/>
          <p:nvPr>
            <p:ph idx="1" type="body"/>
          </p:nvPr>
        </p:nvSpPr>
        <p:spPr>
          <a:xfrm>
            <a:off x="311700" y="1234050"/>
            <a:ext cx="3999900" cy="15033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Often young men, but not exclusively so</a:t>
            </a:r>
          </a:p>
          <a:p>
            <a:pPr indent="-342900" lvl="0" marL="457200" rtl="0">
              <a:spcBef>
                <a:spcPts val="0"/>
              </a:spcBef>
              <a:buSzPct val="100000"/>
              <a:buChar char="❏"/>
            </a:pPr>
            <a:r>
              <a:rPr lang="en" sz="1800"/>
              <a:t>Often peasants, ditto</a:t>
            </a:r>
          </a:p>
          <a:p>
            <a:pPr indent="-342900" lvl="0" marL="457200" rtl="0">
              <a:spcBef>
                <a:spcPts val="0"/>
              </a:spcBef>
              <a:buSzPct val="100000"/>
              <a:buChar char="❏"/>
            </a:pPr>
            <a:r>
              <a:rPr lang="en" sz="1800"/>
              <a:t>Often uneducated, ditto</a:t>
            </a:r>
          </a:p>
          <a:p>
            <a:pPr lvl="0">
              <a:spcBef>
                <a:spcPts val="0"/>
              </a:spcBef>
              <a:buNone/>
            </a:pPr>
            <a:r>
              <a:t/>
            </a:r>
            <a:endParaRPr/>
          </a:p>
        </p:txBody>
      </p:sp>
      <p:sp>
        <p:nvSpPr>
          <p:cNvPr id="66" name="Shape 66"/>
          <p:cNvSpPr txBox="1"/>
          <p:nvPr>
            <p:ph idx="2" type="body"/>
          </p:nvPr>
        </p:nvSpPr>
        <p:spPr>
          <a:xfrm>
            <a:off x="311700" y="2642900"/>
            <a:ext cx="3999900" cy="2339400"/>
          </a:xfrm>
          <a:prstGeom prst="rect">
            <a:avLst/>
          </a:prstGeom>
        </p:spPr>
        <p:txBody>
          <a:bodyPr anchorCtr="0" anchor="t" bIns="91425" lIns="91425" rIns="91425" tIns="91425">
            <a:noAutofit/>
          </a:bodyPr>
          <a:lstStyle/>
          <a:p>
            <a:pPr indent="-342900" lvl="0" marL="457200">
              <a:spcBef>
                <a:spcPts val="0"/>
              </a:spcBef>
              <a:buSzPct val="100000"/>
              <a:buChar char="❏"/>
            </a:pPr>
            <a:r>
              <a:rPr lang="en" sz="1800"/>
              <a:t>After the genocide is over, they must grapple with their guilt by themselves. We see in the film clips from “Enemies of the People” that some Khmer Rouge are more able to accept blame than others.</a:t>
            </a:r>
          </a:p>
        </p:txBody>
      </p:sp>
      <p:pic>
        <p:nvPicPr>
          <p:cNvPr id="67" name="Shape 67"/>
          <p:cNvPicPr preferRelativeResize="0"/>
          <p:nvPr/>
        </p:nvPicPr>
        <p:blipFill rotWithShape="1">
          <a:blip r:embed="rId3">
            <a:alphaModFix/>
          </a:blip>
          <a:srcRect b="0" l="-5997" r="3998" t="6050"/>
          <a:stretch/>
        </p:blipFill>
        <p:spPr>
          <a:xfrm>
            <a:off x="4311600" y="1493600"/>
            <a:ext cx="4803449" cy="3357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What do we know about Khmer Rouge leaders?</a:t>
            </a:r>
          </a:p>
        </p:txBody>
      </p:sp>
      <p:sp>
        <p:nvSpPr>
          <p:cNvPr id="73" name="Shape 73"/>
          <p:cNvSpPr txBox="1"/>
          <p:nvPr>
            <p:ph idx="1" type="body"/>
          </p:nvPr>
        </p:nvSpPr>
        <p:spPr>
          <a:xfrm>
            <a:off x="311700" y="1234050"/>
            <a:ext cx="4101000" cy="36978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We already know about Pol Pot, the head of the Khmer Rouge. During the period of the genocide, he takes the title “Vach du Mach” or “One with the Gun”.</a:t>
            </a:r>
          </a:p>
          <a:p>
            <a:pPr indent="-342900" lvl="0" marL="457200" rtl="0">
              <a:spcBef>
                <a:spcPts val="0"/>
              </a:spcBef>
              <a:buSzPct val="100000"/>
              <a:buChar char="❏"/>
            </a:pPr>
            <a:r>
              <a:rPr lang="en" sz="1800"/>
              <a:t>“Comrade Duch”: the head of internal security, and the overseer of the Tuol Sleng prison, where thousands were tortured and executed.</a:t>
            </a:r>
          </a:p>
          <a:p>
            <a:pPr lvl="0" rtl="0">
              <a:spcBef>
                <a:spcPts val="0"/>
              </a:spcBef>
              <a:buNone/>
            </a:pPr>
            <a:r>
              <a:t/>
            </a:r>
            <a:endParaRPr/>
          </a:p>
        </p:txBody>
      </p:sp>
      <p:sp>
        <p:nvSpPr>
          <p:cNvPr id="74" name="Shape 74"/>
          <p:cNvSpPr txBox="1"/>
          <p:nvPr>
            <p:ph idx="2" type="body"/>
          </p:nvPr>
        </p:nvSpPr>
        <p:spPr>
          <a:xfrm>
            <a:off x="4672300" y="1234050"/>
            <a:ext cx="4160100" cy="36978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“Brother Number 2”: His real name, Nuon Chea, was used less often, as his title indicated how he was second in command to Pol Pot. Hypocritically, he was part ethnic Chinese himself.</a:t>
            </a:r>
          </a:p>
          <a:p>
            <a:pPr indent="-342900" lvl="0" marL="457200" rtl="0">
              <a:spcBef>
                <a:spcPts val="0"/>
              </a:spcBef>
              <a:buSzPct val="100000"/>
              <a:buChar char="❏"/>
            </a:pPr>
            <a:r>
              <a:rPr lang="en" sz="1800"/>
              <a:t>Ieng Thirith: Pol Pot’s sister-in-law, she was likely involved in planning, and certainly set the Khmer Rouge on specific targets for extermination.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1" type="body"/>
          </p:nvPr>
        </p:nvSpPr>
        <p:spPr>
          <a:xfrm>
            <a:off x="925150" y="4176750"/>
            <a:ext cx="2756100" cy="706200"/>
          </a:xfrm>
          <a:prstGeom prst="rect">
            <a:avLst/>
          </a:prstGeom>
        </p:spPr>
        <p:txBody>
          <a:bodyPr anchorCtr="0" anchor="ctr" bIns="91425" lIns="91425" rIns="91425" tIns="91425">
            <a:noAutofit/>
          </a:bodyPr>
          <a:lstStyle/>
          <a:p>
            <a:pPr lvl="0">
              <a:spcBef>
                <a:spcPts val="0"/>
              </a:spcBef>
              <a:buNone/>
            </a:pPr>
            <a:r>
              <a:rPr lang="en"/>
              <a:t>The Khmer Leaders</a:t>
            </a:r>
          </a:p>
        </p:txBody>
      </p:sp>
      <p:pic>
        <p:nvPicPr>
          <p:cNvPr id="80" name="Shape 80"/>
          <p:cNvPicPr preferRelativeResize="0"/>
          <p:nvPr/>
        </p:nvPicPr>
        <p:blipFill>
          <a:blip r:embed="rId3">
            <a:alphaModFix/>
          </a:blip>
          <a:stretch>
            <a:fillRect/>
          </a:stretch>
        </p:blipFill>
        <p:spPr>
          <a:xfrm>
            <a:off x="4471725" y="513250"/>
            <a:ext cx="4413399" cy="4117000"/>
          </a:xfrm>
          <a:prstGeom prst="rect">
            <a:avLst/>
          </a:prstGeom>
          <a:noFill/>
          <a:ln>
            <a:noFill/>
          </a:ln>
        </p:spPr>
      </p:pic>
      <p:pic>
        <p:nvPicPr>
          <p:cNvPr id="81" name="Shape 81"/>
          <p:cNvPicPr preferRelativeResize="0"/>
          <p:nvPr/>
        </p:nvPicPr>
        <p:blipFill rotWithShape="1">
          <a:blip r:embed="rId4">
            <a:alphaModFix/>
          </a:blip>
          <a:srcRect b="0" l="39681" r="6702" t="12180"/>
          <a:stretch/>
        </p:blipFill>
        <p:spPr>
          <a:xfrm>
            <a:off x="618450" y="317849"/>
            <a:ext cx="3369500" cy="3739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event(s) ended the genocide?</a:t>
            </a:r>
          </a:p>
        </p:txBody>
      </p:sp>
      <p:sp>
        <p:nvSpPr>
          <p:cNvPr id="87" name="Shape 87"/>
          <p:cNvSpPr txBox="1"/>
          <p:nvPr>
            <p:ph idx="1" type="body"/>
          </p:nvPr>
        </p:nvSpPr>
        <p:spPr>
          <a:xfrm>
            <a:off x="188775" y="1234050"/>
            <a:ext cx="4530600" cy="1408800"/>
          </a:xfrm>
          <a:prstGeom prst="rect">
            <a:avLst/>
          </a:prstGeom>
        </p:spPr>
        <p:txBody>
          <a:bodyPr anchorCtr="0" anchor="t" bIns="91425" lIns="91425" rIns="91425" tIns="91425">
            <a:noAutofit/>
          </a:bodyPr>
          <a:lstStyle/>
          <a:p>
            <a:pPr indent="-342900" lvl="0" marL="457200">
              <a:spcBef>
                <a:spcPts val="0"/>
              </a:spcBef>
              <a:buSzPct val="100000"/>
              <a:buChar char="❏"/>
            </a:pPr>
            <a:r>
              <a:rPr lang="en" sz="1800"/>
              <a:t>1978-79: The Vietnamese invade Cambodia again. The Khmer Rouge are driven out of power, and Vietnam occupies Cambodia for over a decade.</a:t>
            </a:r>
          </a:p>
        </p:txBody>
      </p:sp>
      <p:sp>
        <p:nvSpPr>
          <p:cNvPr id="88" name="Shape 88"/>
          <p:cNvSpPr txBox="1"/>
          <p:nvPr>
            <p:ph idx="2" type="body"/>
          </p:nvPr>
        </p:nvSpPr>
        <p:spPr>
          <a:xfrm>
            <a:off x="188775" y="3062850"/>
            <a:ext cx="4240800" cy="1632900"/>
          </a:xfrm>
          <a:prstGeom prst="rect">
            <a:avLst/>
          </a:prstGeom>
        </p:spPr>
        <p:txBody>
          <a:bodyPr anchorCtr="0" anchor="t" bIns="91425" lIns="91425" rIns="91425" tIns="91425">
            <a:noAutofit/>
          </a:bodyPr>
          <a:lstStyle/>
          <a:p>
            <a:pPr indent="-342900" lvl="0" marL="457200">
              <a:spcBef>
                <a:spcPts val="0"/>
              </a:spcBef>
              <a:buSzPct val="100000"/>
              <a:buChar char="❏"/>
            </a:pPr>
            <a:r>
              <a:rPr lang="en" sz="1800"/>
              <a:t>Cambodia, in response to this occupation, undergoes a 13-year civil war. Some Cambodians flee to Thailand, and others to the U.S.</a:t>
            </a:r>
          </a:p>
        </p:txBody>
      </p:sp>
      <p:pic>
        <p:nvPicPr>
          <p:cNvPr id="89" name="Shape 89"/>
          <p:cNvPicPr preferRelativeResize="0"/>
          <p:nvPr/>
        </p:nvPicPr>
        <p:blipFill rotWithShape="1">
          <a:blip r:embed="rId3">
            <a:alphaModFix/>
          </a:blip>
          <a:srcRect b="7304" l="0" r="0" t="0"/>
          <a:stretch/>
        </p:blipFill>
        <p:spPr>
          <a:xfrm>
            <a:off x="4979049" y="1415850"/>
            <a:ext cx="3924102" cy="3044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What does the United States think of this?</a:t>
            </a:r>
          </a:p>
        </p:txBody>
      </p:sp>
      <p:sp>
        <p:nvSpPr>
          <p:cNvPr id="95" name="Shape 95"/>
          <p:cNvSpPr txBox="1"/>
          <p:nvPr>
            <p:ph idx="1" type="body"/>
          </p:nvPr>
        </p:nvSpPr>
        <p:spPr>
          <a:xfrm>
            <a:off x="188775" y="1234050"/>
            <a:ext cx="4530600" cy="35679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Well… remember how the U.S. kept changing who it supported, based on whether they opposed Vietnam? That habit doesn’t change! </a:t>
            </a:r>
          </a:p>
          <a:p>
            <a:pPr indent="-342900" lvl="0" marL="457200" rtl="0">
              <a:spcBef>
                <a:spcPts val="0"/>
              </a:spcBef>
              <a:buSzPct val="100000"/>
              <a:buChar char="❏"/>
            </a:pPr>
            <a:r>
              <a:rPr lang="en" sz="1800"/>
              <a:t>The U.S. supports the Khmer Rouge even when they are reduced to hiding in the jungles again. </a:t>
            </a:r>
          </a:p>
          <a:p>
            <a:pPr indent="-342900" lvl="0" marL="457200" rtl="0">
              <a:spcBef>
                <a:spcPts val="0"/>
              </a:spcBef>
              <a:buSzPct val="100000"/>
              <a:buChar char="❏"/>
            </a:pPr>
            <a:r>
              <a:rPr lang="en" sz="1800"/>
              <a:t>The U.S. even helps the Khmer Rouge keep their seat in the United Nations - implying that they are the legitimate leaders of Cambodia.</a:t>
            </a:r>
          </a:p>
        </p:txBody>
      </p:sp>
      <p:pic>
        <p:nvPicPr>
          <p:cNvPr id="96" name="Shape 96"/>
          <p:cNvPicPr preferRelativeResize="0"/>
          <p:nvPr/>
        </p:nvPicPr>
        <p:blipFill rotWithShape="1">
          <a:blip r:embed="rId3">
            <a:alphaModFix/>
          </a:blip>
          <a:srcRect b="0" l="8421" r="5199" t="13502"/>
          <a:stretch/>
        </p:blipFill>
        <p:spPr>
          <a:xfrm>
            <a:off x="4861075" y="1165975"/>
            <a:ext cx="4094149" cy="3704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What does the United States think of this?</a:t>
            </a:r>
          </a:p>
        </p:txBody>
      </p:sp>
      <p:sp>
        <p:nvSpPr>
          <p:cNvPr id="102" name="Shape 102"/>
          <p:cNvSpPr txBox="1"/>
          <p:nvPr>
            <p:ph idx="1" type="body"/>
          </p:nvPr>
        </p:nvSpPr>
        <p:spPr>
          <a:xfrm>
            <a:off x="188775" y="1080650"/>
            <a:ext cx="4530600" cy="23997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Under Presidents Ford and Carter, in the 1970s the U.S. gives millions of dollars to the Khmer Rouge (and to Sihanouk, still their ally), and in turn issues a trade embargo against the Vietnam-backed official Cambodian government.</a:t>
            </a:r>
          </a:p>
        </p:txBody>
      </p:sp>
      <p:sp>
        <p:nvSpPr>
          <p:cNvPr id="103" name="Shape 103"/>
          <p:cNvSpPr txBox="1"/>
          <p:nvPr>
            <p:ph idx="2" type="body"/>
          </p:nvPr>
        </p:nvSpPr>
        <p:spPr>
          <a:xfrm>
            <a:off x="311700" y="3480350"/>
            <a:ext cx="4240800" cy="15222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Why? Because we still distrust the communist Vietnamese, and they are now backed by the Soviet Union...</a:t>
            </a:r>
          </a:p>
        </p:txBody>
      </p:sp>
      <p:pic>
        <p:nvPicPr>
          <p:cNvPr id="104" name="Shape 104"/>
          <p:cNvPicPr preferRelativeResize="0"/>
          <p:nvPr/>
        </p:nvPicPr>
        <p:blipFill>
          <a:blip r:embed="rId3">
            <a:alphaModFix/>
          </a:blip>
          <a:stretch>
            <a:fillRect/>
          </a:stretch>
        </p:blipFill>
        <p:spPr>
          <a:xfrm>
            <a:off x="4856874" y="1191675"/>
            <a:ext cx="4121924" cy="3261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What happened next?</a:t>
            </a:r>
          </a:p>
        </p:txBody>
      </p:sp>
      <p:sp>
        <p:nvSpPr>
          <p:cNvPr id="110" name="Shape 110"/>
          <p:cNvSpPr txBox="1"/>
          <p:nvPr>
            <p:ph idx="1" type="body"/>
          </p:nvPr>
        </p:nvSpPr>
        <p:spPr>
          <a:xfrm>
            <a:off x="4471700" y="445025"/>
            <a:ext cx="4530600" cy="14088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1991: a Paris peace agreement officially ends the war. 2 years later, the United Nations assists in democratic elections.</a:t>
            </a:r>
          </a:p>
        </p:txBody>
      </p:sp>
      <p:sp>
        <p:nvSpPr>
          <p:cNvPr id="111" name="Shape 111"/>
          <p:cNvSpPr txBox="1"/>
          <p:nvPr>
            <p:ph idx="2" type="body"/>
          </p:nvPr>
        </p:nvSpPr>
        <p:spPr>
          <a:xfrm>
            <a:off x="4554200" y="2041125"/>
            <a:ext cx="4365600" cy="2949600"/>
          </a:xfrm>
          <a:prstGeom prst="rect">
            <a:avLst/>
          </a:prstGeom>
        </p:spPr>
        <p:txBody>
          <a:bodyPr anchorCtr="0" anchor="t" bIns="91425" lIns="91425" rIns="91425" tIns="91425">
            <a:noAutofit/>
          </a:bodyPr>
          <a:lstStyle/>
          <a:p>
            <a:pPr indent="-342900" lvl="0" marL="457200" rtl="0">
              <a:spcBef>
                <a:spcPts val="0"/>
              </a:spcBef>
              <a:buSzPct val="100000"/>
              <a:buChar char="❏"/>
            </a:pPr>
            <a:r>
              <a:rPr lang="en" sz="1800"/>
              <a:t>Our old friend, King Sihanouk, takes power again - but his new Prime Minister, Hun Sen, is a former general for the Khmer Rouge.</a:t>
            </a:r>
          </a:p>
          <a:p>
            <a:pPr indent="-342900" lvl="0" marL="457200" rtl="0">
              <a:spcBef>
                <a:spcPts val="0"/>
              </a:spcBef>
              <a:buClr>
                <a:srgbClr val="FFFFFF"/>
              </a:buClr>
              <a:buSzPct val="100000"/>
              <a:buChar char="❏"/>
            </a:pPr>
            <a:r>
              <a:t/>
            </a:r>
            <a:endParaRPr sz="1800"/>
          </a:p>
          <a:p>
            <a:pPr indent="-342900" lvl="0" marL="457200" rtl="0">
              <a:spcBef>
                <a:spcPts val="0"/>
              </a:spcBef>
              <a:buSzPct val="100000"/>
              <a:buChar char="❏"/>
            </a:pPr>
            <a:r>
              <a:rPr lang="en" sz="1800"/>
              <a:t>The last of the Khmer Rouge are captured in 1999. The movement is over.</a:t>
            </a:r>
          </a:p>
        </p:txBody>
      </p:sp>
      <p:pic>
        <p:nvPicPr>
          <p:cNvPr id="112" name="Shape 112"/>
          <p:cNvPicPr preferRelativeResize="0"/>
          <p:nvPr/>
        </p:nvPicPr>
        <p:blipFill>
          <a:blip r:embed="rId3">
            <a:alphaModFix/>
          </a:blip>
          <a:stretch>
            <a:fillRect/>
          </a:stretch>
        </p:blipFill>
        <p:spPr>
          <a:xfrm>
            <a:off x="425250" y="1638550"/>
            <a:ext cx="3810000" cy="285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EXIT TICKET</a:t>
            </a:r>
          </a:p>
        </p:txBody>
      </p:sp>
      <p:sp>
        <p:nvSpPr>
          <p:cNvPr id="118" name="Shape 118"/>
          <p:cNvSpPr txBox="1"/>
          <p:nvPr>
            <p:ph idx="1" type="body"/>
          </p:nvPr>
        </p:nvSpPr>
        <p:spPr>
          <a:xfrm>
            <a:off x="311700" y="1234050"/>
            <a:ext cx="3999900" cy="3334800"/>
          </a:xfrm>
          <a:prstGeom prst="rect">
            <a:avLst/>
          </a:prstGeom>
        </p:spPr>
        <p:txBody>
          <a:bodyPr anchorCtr="0" anchor="t" bIns="91425" lIns="91425" rIns="91425" tIns="91425">
            <a:noAutofit/>
          </a:bodyPr>
          <a:lstStyle/>
          <a:p>
            <a:pPr lvl="0">
              <a:spcBef>
                <a:spcPts val="0"/>
              </a:spcBef>
              <a:buNone/>
            </a:pPr>
            <a:r>
              <a:rPr lang="en" sz="1800"/>
              <a:t>Answer the following questions and hand them in before leaving:</a:t>
            </a:r>
          </a:p>
          <a:p>
            <a:pPr indent="-342900" lvl="0" marL="457200" rtl="0">
              <a:spcBef>
                <a:spcPts val="0"/>
              </a:spcBef>
              <a:buSzPct val="100000"/>
              <a:buAutoNum type="arabicParenR"/>
            </a:pPr>
            <a:r>
              <a:rPr lang="en" sz="1800"/>
              <a:t>Who were some of the leaders of the Khmer Rouge? Name them, and describe what they did.</a:t>
            </a:r>
          </a:p>
          <a:p>
            <a:pPr indent="-342900" lvl="0" marL="457200" rtl="0">
              <a:spcBef>
                <a:spcPts val="0"/>
              </a:spcBef>
              <a:buSzPct val="100000"/>
              <a:buAutoNum type="arabicParenR"/>
            </a:pPr>
            <a:r>
              <a:rPr lang="en" sz="1800"/>
              <a:t>What happened in 1978?</a:t>
            </a:r>
          </a:p>
          <a:p>
            <a:pPr indent="-342900" lvl="0" marL="457200" rtl="0">
              <a:spcBef>
                <a:spcPts val="0"/>
              </a:spcBef>
              <a:buSzPct val="100000"/>
              <a:buAutoNum type="arabicParenR"/>
            </a:pPr>
            <a:r>
              <a:rPr lang="en" sz="1800"/>
              <a:t>Who did the U.S. support, and why?</a:t>
            </a:r>
          </a:p>
          <a:p>
            <a:pPr indent="-342900" lvl="0" marL="457200">
              <a:spcBef>
                <a:spcPts val="0"/>
              </a:spcBef>
              <a:buSzPct val="100000"/>
              <a:buAutoNum type="arabicParenR"/>
            </a:pPr>
            <a:r>
              <a:rPr lang="en" sz="1800"/>
              <a:t>What happens in the 1990s?</a:t>
            </a:r>
          </a:p>
        </p:txBody>
      </p:sp>
      <p:pic>
        <p:nvPicPr>
          <p:cNvPr id="119" name="Shape 119"/>
          <p:cNvPicPr preferRelativeResize="0"/>
          <p:nvPr/>
        </p:nvPicPr>
        <p:blipFill>
          <a:blip r:embed="rId3">
            <a:alphaModFix/>
          </a:blip>
          <a:stretch>
            <a:fillRect/>
          </a:stretch>
        </p:blipFill>
        <p:spPr>
          <a:xfrm>
            <a:off x="4794262" y="1147750"/>
            <a:ext cx="4086225" cy="2847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