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Oswald" panose="020B0604020202020204" charset="0"/>
      <p:regular r:id="rId12"/>
      <p:bold r:id="rId13"/>
    </p:embeddedFont>
    <p:embeddedFont>
      <p:font typeface="Montserrat" panose="020B060402020202020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432" y="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732535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4358475" y="0"/>
            <a:ext cx="3853200" cy="51435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600" cy="2146200"/>
          </a:xfrm>
          <a:prstGeom prst="rect">
            <a:avLst/>
          </a:prstGeom>
        </p:spPr>
        <p:txBody>
          <a:bodyPr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200" cy="17862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com/v/1medq9lbMC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youtube.com/v/b99IkHqt6aQ"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The Cambodian Genocide</a:t>
            </a:r>
          </a:p>
        </p:txBody>
      </p:sp>
      <p:sp>
        <p:nvSpPr>
          <p:cNvPr id="59" name="Shape 59"/>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r>
              <a:rPr lang="en"/>
              <a:t>Justice… or just 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4596600" cy="572700"/>
          </a:xfrm>
          <a:prstGeom prst="rect">
            <a:avLst/>
          </a:prstGeom>
        </p:spPr>
        <p:txBody>
          <a:bodyPr lIns="91425" tIns="91425" rIns="91425" bIns="91425" anchor="t" anchorCtr="0">
            <a:noAutofit/>
          </a:bodyPr>
          <a:lstStyle/>
          <a:p>
            <a:pPr lvl="0">
              <a:spcBef>
                <a:spcPts val="0"/>
              </a:spcBef>
              <a:buNone/>
            </a:pPr>
            <a:r>
              <a:rPr lang="en"/>
              <a:t>What about genocide denial?</a:t>
            </a:r>
          </a:p>
        </p:txBody>
      </p:sp>
      <p:sp>
        <p:nvSpPr>
          <p:cNvPr id="65" name="Shape 65"/>
          <p:cNvSpPr txBox="1">
            <a:spLocks noGrp="1"/>
          </p:cNvSpPr>
          <p:nvPr>
            <p:ph type="body" idx="1"/>
          </p:nvPr>
        </p:nvSpPr>
        <p:spPr>
          <a:xfrm>
            <a:off x="171825" y="1127875"/>
            <a:ext cx="4736400" cy="3334800"/>
          </a:xfrm>
          <a:prstGeom prst="rect">
            <a:avLst/>
          </a:prstGeom>
        </p:spPr>
        <p:txBody>
          <a:bodyPr lIns="91425" tIns="91425" rIns="91425" bIns="91425" anchor="t" anchorCtr="0">
            <a:noAutofit/>
          </a:bodyPr>
          <a:lstStyle/>
          <a:p>
            <a:pPr marL="457200" lvl="0" indent="-228600" rtl="0">
              <a:spcBef>
                <a:spcPts val="0"/>
              </a:spcBef>
              <a:buChar char="❏"/>
            </a:pPr>
            <a:r>
              <a:rPr lang="en"/>
              <a:t>The U.S. had been in some denial during the 1970s and 1980s that what had happened was at the level of genocide. </a:t>
            </a:r>
          </a:p>
          <a:p>
            <a:pPr marL="457200" lvl="0" indent="-228600" rtl="0">
              <a:spcBef>
                <a:spcPts val="0"/>
              </a:spcBef>
              <a:buChar char="❏"/>
            </a:pPr>
            <a:r>
              <a:rPr lang="en"/>
              <a:t>U.S. scholars argued that </a:t>
            </a:r>
            <a:r>
              <a:rPr lang="en" i="1"/>
              <a:t>autogenocide</a:t>
            </a:r>
            <a:r>
              <a:rPr lang="en"/>
              <a:t>, or the destruction of a group by members of that group (in this case, Cambodians), was unlikely to happen in the modern world. If genocide really occurred, they supposed that it was the occupying Vietnamese who did it. </a:t>
            </a:r>
          </a:p>
          <a:p>
            <a:pPr lvl="0">
              <a:spcBef>
                <a:spcPts val="0"/>
              </a:spcBef>
              <a:buNone/>
            </a:pPr>
            <a:endParaRPr/>
          </a:p>
        </p:txBody>
      </p:sp>
      <p:sp>
        <p:nvSpPr>
          <p:cNvPr id="66" name="Shape 66"/>
          <p:cNvSpPr txBox="1"/>
          <p:nvPr/>
        </p:nvSpPr>
        <p:spPr>
          <a:xfrm>
            <a:off x="4967400" y="790500"/>
            <a:ext cx="4117500" cy="37521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dk2"/>
              </a:buClr>
              <a:buSzPct val="100000"/>
              <a:buFont typeface="Playfair Display"/>
              <a:buChar char="❏"/>
            </a:pPr>
            <a:r>
              <a:rPr lang="en" sz="1800">
                <a:solidFill>
                  <a:schemeClr val="dk2"/>
                </a:solidFill>
                <a:latin typeface="Playfair Display"/>
                <a:ea typeface="Playfair Display"/>
                <a:cs typeface="Playfair Display"/>
                <a:sym typeface="Playfair Display"/>
              </a:rPr>
              <a:t>Denial started to disappear when, in the early 1980s, the Vietnamese started to dig up the killing fields. By the 1990s denial was no longer common in the U.S.</a:t>
            </a:r>
          </a:p>
          <a:p>
            <a:pPr marL="457200" lvl="0" indent="-342900" rtl="0">
              <a:lnSpc>
                <a:spcPct val="115000"/>
              </a:lnSpc>
              <a:spcBef>
                <a:spcPts val="0"/>
              </a:spcBef>
              <a:spcAft>
                <a:spcPts val="1600"/>
              </a:spcAft>
              <a:buClr>
                <a:schemeClr val="dk2"/>
              </a:buClr>
              <a:buSzPct val="100000"/>
              <a:buFont typeface="Playfair Display"/>
              <a:buChar char="❏"/>
            </a:pPr>
            <a:r>
              <a:rPr lang="en" sz="1800">
                <a:solidFill>
                  <a:schemeClr val="dk2"/>
                </a:solidFill>
                <a:latin typeface="Playfair Display"/>
                <a:ea typeface="Playfair Display"/>
                <a:cs typeface="Playfair Display"/>
                <a:sym typeface="Playfair Display"/>
              </a:rPr>
              <a:t>In 2013, Cambodia’s Hun Sen (that same old Khmer Rouge general) approved a bill making genocide denial illegal. He’d previously suggested that Cambodia should “dig a hole and bury the past”. </a:t>
            </a:r>
            <a:br>
              <a:rPr lang="en" sz="1800">
                <a:solidFill>
                  <a:schemeClr val="dk2"/>
                </a:solidFill>
                <a:latin typeface="Playfair Display"/>
                <a:ea typeface="Playfair Display"/>
                <a:cs typeface="Playfair Display"/>
                <a:sym typeface="Playfair Display"/>
              </a:rPr>
            </a:br>
            <a:endParaRPr lang="en" sz="1800">
              <a:solidFill>
                <a:schemeClr val="dk2"/>
              </a:solidFill>
              <a:latin typeface="Playfair Display"/>
              <a:ea typeface="Playfair Display"/>
              <a:cs typeface="Playfair Display"/>
              <a:sym typeface="Playfair Display"/>
            </a:endParaRP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4596600" cy="572700"/>
          </a:xfrm>
          <a:prstGeom prst="rect">
            <a:avLst/>
          </a:prstGeom>
        </p:spPr>
        <p:txBody>
          <a:bodyPr lIns="91425" tIns="91425" rIns="91425" bIns="91425" anchor="t" anchorCtr="0">
            <a:noAutofit/>
          </a:bodyPr>
          <a:lstStyle/>
          <a:p>
            <a:pPr lvl="0" rtl="0">
              <a:spcBef>
                <a:spcPts val="0"/>
              </a:spcBef>
              <a:buNone/>
            </a:pPr>
            <a:r>
              <a:rPr lang="en"/>
              <a:t>What about genocide denial?</a:t>
            </a:r>
          </a:p>
        </p:txBody>
      </p:sp>
      <p:sp>
        <p:nvSpPr>
          <p:cNvPr id="72" name="Shape 72" descr="During her 2002 IRP Fellowship Amanda Pike traveled to Cambodia where she found &quot;Brother Number Two,&quot; the former Khmer Rouge commander, living at liberty in the country he helped destroy. From 1975 to 1979, nearly 2 million people died -- and the survivors still live side by side with the perpetrators.  The piece aired on the PBS program Frontline/WORLD in October 2002.   http://www.pbs.org/frontlineworld/stories/cambodia/index.html  For more international news stories by Fellows and information about The International Reporting Project (IRP) visit:  http://www.internationalreportingproject.org/  Also visit us on Facebook:  http://www.facebook.com/group.php?gid=18660593064" title="Pol Pot's Shadow">
            <a:hlinkClick r:id="rId3"/>
          </p:cNvPr>
          <p:cNvSpPr/>
          <p:nvPr/>
        </p:nvSpPr>
        <p:spPr>
          <a:xfrm>
            <a:off x="395850" y="1189475"/>
            <a:ext cx="4572000" cy="3429000"/>
          </a:xfrm>
          <a:prstGeom prst="rect">
            <a:avLst/>
          </a:prstGeom>
          <a:blipFill>
            <a:blip r:embed="rId4">
              <a:alphaModFix/>
            </a:blip>
            <a:stretch>
              <a:fillRect/>
            </a:stretch>
          </a:blipFill>
          <a:ln>
            <a:noFill/>
          </a:ln>
        </p:spPr>
      </p:sp>
      <p:sp>
        <p:nvSpPr>
          <p:cNvPr id="73" name="Shape 73"/>
          <p:cNvSpPr txBox="1"/>
          <p:nvPr/>
        </p:nvSpPr>
        <p:spPr>
          <a:xfrm>
            <a:off x="5280975" y="847725"/>
            <a:ext cx="3597000" cy="2886600"/>
          </a:xfrm>
          <a:prstGeom prst="rect">
            <a:avLst/>
          </a:prstGeom>
          <a:noFill/>
          <a:ln>
            <a:noFill/>
          </a:ln>
        </p:spPr>
        <p:txBody>
          <a:bodyPr lIns="91425" tIns="91425" rIns="91425" bIns="91425" anchor="t" anchorCtr="0">
            <a:noAutofit/>
          </a:bodyPr>
          <a:lstStyle/>
          <a:p>
            <a:pPr lvl="0">
              <a:spcBef>
                <a:spcPts val="0"/>
              </a:spcBef>
              <a:buNone/>
            </a:pPr>
            <a:r>
              <a:rPr lang="en" sz="1800">
                <a:latin typeface="Playfair Display"/>
                <a:ea typeface="Playfair Display"/>
                <a:cs typeface="Playfair Display"/>
                <a:sym typeface="Playfair Display"/>
              </a:rPr>
              <a:t>In 2002, Amanda Pike was sponsored by PBS and went to Cambodia in an effort to interview citizens and former Khmer Rouge leaders.</a:t>
            </a:r>
          </a:p>
          <a:p>
            <a:pPr lvl="0">
              <a:spcBef>
                <a:spcPts val="0"/>
              </a:spcBef>
              <a:buNone/>
            </a:pPr>
            <a:endParaRPr sz="1800">
              <a:latin typeface="Playfair Display"/>
              <a:ea typeface="Playfair Display"/>
              <a:cs typeface="Playfair Display"/>
              <a:sym typeface="Playfair Display"/>
            </a:endParaRPr>
          </a:p>
          <a:p>
            <a:pPr lvl="0">
              <a:spcBef>
                <a:spcPts val="0"/>
              </a:spcBef>
              <a:buNone/>
            </a:pPr>
            <a:r>
              <a:rPr lang="en" sz="1800">
                <a:latin typeface="Playfair Display"/>
                <a:ea typeface="Playfair Display"/>
                <a:cs typeface="Playfair Display"/>
                <a:sym typeface="Playfair Display"/>
              </a:rPr>
              <a:t>Remember, at this point no trials have taken place or even been scheduled.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When does the wheel of justice start turning?</a:t>
            </a:r>
          </a:p>
        </p:txBody>
      </p:sp>
      <p:sp>
        <p:nvSpPr>
          <p:cNvPr id="79" name="Shape 79"/>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228600" rtl="0">
              <a:spcBef>
                <a:spcPts val="0"/>
              </a:spcBef>
              <a:buChar char="❏"/>
            </a:pPr>
            <a:r>
              <a:rPr lang="en"/>
              <a:t>Decades later, the UN agrees that what happened in Cambodia should be classified as a genocide.</a:t>
            </a:r>
          </a:p>
          <a:p>
            <a:pPr marL="457200" lvl="0" indent="-228600" rtl="0">
              <a:spcBef>
                <a:spcPts val="0"/>
              </a:spcBef>
              <a:buChar char="❏"/>
            </a:pPr>
            <a:r>
              <a:rPr lang="en"/>
              <a:t>In 1994, President Clinton signals a change in U.S. policy, when he signs off on the “Cambodian Genocide Justice Act”, which among other things called for a trial and provided aid monies to victims.</a:t>
            </a:r>
          </a:p>
          <a:p>
            <a:pPr marL="457200" lvl="0" indent="-228600" rtl="0">
              <a:spcBef>
                <a:spcPts val="0"/>
              </a:spcBef>
              <a:buChar char="❏"/>
            </a:pPr>
            <a:r>
              <a:rPr lang="en"/>
              <a:t>Pol Pot dies in 1998 of heart failure; unrepentant to the last, he told an interviewer that he was merely “carry[ing] out the struggle” and did not plan to kill people.</a:t>
            </a:r>
          </a:p>
          <a:p>
            <a:pPr marL="457200" lvl="0" indent="-228600">
              <a:spcBef>
                <a:spcPts val="0"/>
              </a:spcBef>
              <a:buChar char="❏"/>
            </a:pPr>
            <a:r>
              <a:rPr lang="en"/>
              <a:t>After ten years of arguing, the UN and Cambodia come to an agreement about the trial...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What was the holdup about?</a:t>
            </a:r>
          </a:p>
        </p:txBody>
      </p:sp>
      <p:sp>
        <p:nvSpPr>
          <p:cNvPr id="85" name="Shape 85"/>
          <p:cNvSpPr txBox="1">
            <a:spLocks noGrp="1"/>
          </p:cNvSpPr>
          <p:nvPr>
            <p:ph type="body" idx="1"/>
          </p:nvPr>
        </p:nvSpPr>
        <p:spPr>
          <a:xfrm>
            <a:off x="235975" y="1120875"/>
            <a:ext cx="4365300" cy="3681300"/>
          </a:xfrm>
          <a:prstGeom prst="rect">
            <a:avLst/>
          </a:prstGeom>
        </p:spPr>
        <p:txBody>
          <a:bodyPr lIns="91425" tIns="91425" rIns="91425" bIns="91425" anchor="t" anchorCtr="0">
            <a:noAutofit/>
          </a:bodyPr>
          <a:lstStyle/>
          <a:p>
            <a:pPr marL="457200" lvl="0" indent="-228600" rtl="0">
              <a:spcBef>
                <a:spcPts val="0"/>
              </a:spcBef>
              <a:buChar char="❏"/>
            </a:pPr>
            <a:r>
              <a:rPr lang="en"/>
              <a:t>The Cambodian leadership was concerned that the UN tribunal would provide too much of a Western influence on the ultimate decisions.</a:t>
            </a:r>
          </a:p>
          <a:p>
            <a:pPr marL="457200" lvl="0" indent="-228600" rtl="0">
              <a:spcBef>
                <a:spcPts val="0"/>
              </a:spcBef>
              <a:buChar char="❏"/>
            </a:pPr>
            <a:r>
              <a:rPr lang="en"/>
              <a:t>So, instead of a completely-UN or a completely-Cambodian trial, the agreement produces something new… the Extraordinary Chambers in the Courts of Cambodia, or ECCC for short.</a:t>
            </a:r>
          </a:p>
        </p:txBody>
      </p:sp>
      <p:sp>
        <p:nvSpPr>
          <p:cNvPr id="86" name="Shape 86" descr="A brief introduction to the Extraordinary Chambers in the Courts of Cambodia." title="The Khmer Rouge Tribunal explained in 7 minutes">
            <a:hlinkClick r:id="rId3"/>
          </p:cNvPr>
          <p:cNvSpPr/>
          <p:nvPr/>
        </p:nvSpPr>
        <p:spPr>
          <a:xfrm>
            <a:off x="4892533" y="1318725"/>
            <a:ext cx="4069567" cy="3052175"/>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Who have been tried by the ECCC?</a:t>
            </a:r>
          </a:p>
        </p:txBody>
      </p:sp>
      <p:sp>
        <p:nvSpPr>
          <p:cNvPr id="92" name="Shape 92"/>
          <p:cNvSpPr txBox="1">
            <a:spLocks noGrp="1"/>
          </p:cNvSpPr>
          <p:nvPr>
            <p:ph type="body" idx="1"/>
          </p:nvPr>
        </p:nvSpPr>
        <p:spPr>
          <a:xfrm>
            <a:off x="235975" y="1271550"/>
            <a:ext cx="4632600" cy="3115800"/>
          </a:xfrm>
          <a:prstGeom prst="rect">
            <a:avLst/>
          </a:prstGeom>
        </p:spPr>
        <p:txBody>
          <a:bodyPr lIns="91425" tIns="91425" rIns="91425" bIns="91425" anchor="t" anchorCtr="0">
            <a:noAutofit/>
          </a:bodyPr>
          <a:lstStyle/>
          <a:p>
            <a:pPr marL="457200" lvl="0" indent="-228600" rtl="0">
              <a:spcBef>
                <a:spcPts val="0"/>
              </a:spcBef>
              <a:buChar char="❏"/>
            </a:pPr>
            <a:r>
              <a:rPr lang="en"/>
              <a:t>Nuon Chea, or Brother Number 2, was tried and sentenced to life imprisonment for crimes against humanity.</a:t>
            </a:r>
          </a:p>
          <a:p>
            <a:pPr marL="457200" lvl="0" indent="-228600" rtl="0">
              <a:spcBef>
                <a:spcPts val="0"/>
              </a:spcBef>
              <a:buChar char="❏"/>
            </a:pPr>
            <a:r>
              <a:rPr lang="en"/>
              <a:t>Comrade Duch (real name Kaing Guek Eav), was tried and found guilty of crimes against humanity, murder, and torture; he received 30+ years imprisonment (later reduced).</a:t>
            </a:r>
          </a:p>
        </p:txBody>
      </p:sp>
      <p:pic>
        <p:nvPicPr>
          <p:cNvPr id="93" name="Shape 93"/>
          <p:cNvPicPr preferRelativeResize="0"/>
          <p:nvPr/>
        </p:nvPicPr>
        <p:blipFill rotWithShape="1">
          <a:blip r:embed="rId3">
            <a:alphaModFix/>
          </a:blip>
          <a:srcRect l="13344"/>
          <a:stretch/>
        </p:blipFill>
        <p:spPr>
          <a:xfrm>
            <a:off x="5114899" y="1402175"/>
            <a:ext cx="3717403" cy="2854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Who have NOT been tried by the ECCC?</a:t>
            </a:r>
          </a:p>
        </p:txBody>
      </p:sp>
      <p:sp>
        <p:nvSpPr>
          <p:cNvPr id="99" name="Shape 99"/>
          <p:cNvSpPr txBox="1">
            <a:spLocks noGrp="1"/>
          </p:cNvSpPr>
          <p:nvPr>
            <p:ph type="body" idx="1"/>
          </p:nvPr>
        </p:nvSpPr>
        <p:spPr>
          <a:xfrm>
            <a:off x="235975" y="1120875"/>
            <a:ext cx="4598100" cy="3681300"/>
          </a:xfrm>
          <a:prstGeom prst="rect">
            <a:avLst/>
          </a:prstGeom>
        </p:spPr>
        <p:txBody>
          <a:bodyPr lIns="91425" tIns="91425" rIns="91425" bIns="91425" anchor="t" anchorCtr="0">
            <a:noAutofit/>
          </a:bodyPr>
          <a:lstStyle/>
          <a:p>
            <a:pPr marL="457200" lvl="0" indent="-228600" rtl="0">
              <a:spcBef>
                <a:spcPts val="0"/>
              </a:spcBef>
              <a:buChar char="❏"/>
            </a:pPr>
            <a:r>
              <a:rPr lang="en"/>
              <a:t>Ieng Thirith was found to be too mentally unfit to stand trial (she suffered from Alzheimer’s) and she died in 2015.</a:t>
            </a:r>
          </a:p>
          <a:p>
            <a:pPr marL="457200" lvl="0" indent="-228600" rtl="0">
              <a:spcBef>
                <a:spcPts val="0"/>
              </a:spcBef>
              <a:buChar char="❏"/>
            </a:pPr>
            <a:r>
              <a:rPr lang="en"/>
              <a:t>Her husband, Ieng Sary, died before the end of his trial.</a:t>
            </a:r>
          </a:p>
          <a:p>
            <a:pPr marL="457200" lvl="0" indent="-228600" rtl="0">
              <a:spcBef>
                <a:spcPts val="0"/>
              </a:spcBef>
              <a:buChar char="❏"/>
            </a:pPr>
            <a:r>
              <a:rPr lang="en"/>
              <a:t>Pol Pot was, of course, long dead.</a:t>
            </a:r>
          </a:p>
          <a:p>
            <a:pPr lvl="0" rtl="0">
              <a:spcBef>
                <a:spcPts val="0"/>
              </a:spcBef>
              <a:buNone/>
            </a:pPr>
            <a:endParaRPr/>
          </a:p>
          <a:p>
            <a:pPr lvl="0" rtl="0">
              <a:spcBef>
                <a:spcPts val="0"/>
              </a:spcBef>
              <a:buNone/>
            </a:pPr>
            <a:r>
              <a:rPr lang="en"/>
              <a:t>The ECCC has been criticized for being too slow and too expensive… do you agree?</a:t>
            </a:r>
          </a:p>
        </p:txBody>
      </p:sp>
      <p:pic>
        <p:nvPicPr>
          <p:cNvPr id="100" name="Shape 100"/>
          <p:cNvPicPr preferRelativeResize="0"/>
          <p:nvPr/>
        </p:nvPicPr>
        <p:blipFill rotWithShape="1">
          <a:blip r:embed="rId3">
            <a:alphaModFix/>
          </a:blip>
          <a:srcRect l="14133"/>
          <a:stretch/>
        </p:blipFill>
        <p:spPr>
          <a:xfrm>
            <a:off x="5004725" y="1311850"/>
            <a:ext cx="3827575" cy="308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When will the ECCC stop its trials?</a:t>
            </a:r>
          </a:p>
        </p:txBody>
      </p:sp>
      <p:sp>
        <p:nvSpPr>
          <p:cNvPr id="106" name="Shape 106"/>
          <p:cNvSpPr txBox="1">
            <a:spLocks noGrp="1"/>
          </p:cNvSpPr>
          <p:nvPr>
            <p:ph type="body" idx="1"/>
          </p:nvPr>
        </p:nvSpPr>
        <p:spPr>
          <a:xfrm>
            <a:off x="235975" y="1311850"/>
            <a:ext cx="4011600" cy="3086100"/>
          </a:xfrm>
          <a:prstGeom prst="rect">
            <a:avLst/>
          </a:prstGeom>
        </p:spPr>
        <p:txBody>
          <a:bodyPr lIns="91425" tIns="91425" rIns="91425" bIns="91425" anchor="t" anchorCtr="0">
            <a:noAutofit/>
          </a:bodyPr>
          <a:lstStyle/>
          <a:p>
            <a:pPr marL="457200" lvl="0" indent="-228600" rtl="0">
              <a:spcBef>
                <a:spcPts val="0"/>
              </a:spcBef>
              <a:buChar char="❏"/>
            </a:pPr>
            <a:r>
              <a:rPr lang="en"/>
              <a:t>In its charter, the ECCC will close its doors once the last possible perpetrator eligible for a trial is dead.</a:t>
            </a:r>
          </a:p>
          <a:p>
            <a:pPr lvl="0" rtl="0">
              <a:spcBef>
                <a:spcPts val="0"/>
              </a:spcBef>
              <a:buNone/>
            </a:pPr>
            <a:r>
              <a:rPr lang="en"/>
              <a:t>The ECCC has been continuing its work throughout the 2000s, and it is starting to look at the lower-level perpetrators who fit its eligibility requirements...</a:t>
            </a:r>
          </a:p>
        </p:txBody>
      </p:sp>
      <p:pic>
        <p:nvPicPr>
          <p:cNvPr id="107" name="Shape 107"/>
          <p:cNvPicPr preferRelativeResize="0"/>
          <p:nvPr/>
        </p:nvPicPr>
        <p:blipFill>
          <a:blip r:embed="rId3">
            <a:alphaModFix/>
          </a:blip>
          <a:stretch>
            <a:fillRect/>
          </a:stretch>
        </p:blipFill>
        <p:spPr>
          <a:xfrm>
            <a:off x="4476350" y="1387123"/>
            <a:ext cx="4433649" cy="29355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EXIT TICKET</a:t>
            </a:r>
          </a:p>
        </p:txBody>
      </p:sp>
      <p:sp>
        <p:nvSpPr>
          <p:cNvPr id="113" name="Shape 113"/>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spcBef>
                <a:spcPts val="0"/>
              </a:spcBef>
              <a:buNone/>
            </a:pPr>
            <a:r>
              <a:rPr lang="en"/>
              <a:t>Answer the following questions, and hand them in before you leave.</a:t>
            </a:r>
          </a:p>
          <a:p>
            <a:pPr marL="457200" lvl="0" indent="-228600" rtl="0">
              <a:spcBef>
                <a:spcPts val="0"/>
              </a:spcBef>
              <a:buAutoNum type="arabicParenR"/>
            </a:pPr>
            <a:r>
              <a:rPr lang="en"/>
              <a:t>What does “ECCC” stand for?</a:t>
            </a:r>
          </a:p>
          <a:p>
            <a:pPr marL="457200" lvl="0" indent="-228600" rtl="0">
              <a:spcBef>
                <a:spcPts val="0"/>
              </a:spcBef>
              <a:buAutoNum type="arabicParenR"/>
            </a:pPr>
            <a:r>
              <a:rPr lang="en"/>
              <a:t>Who are they allowed to bring to trial? (there are two categories!)</a:t>
            </a:r>
          </a:p>
          <a:p>
            <a:pPr marL="457200" lvl="0" indent="-228600" rtl="0">
              <a:spcBef>
                <a:spcPts val="0"/>
              </a:spcBef>
              <a:buAutoNum type="arabicParenR"/>
            </a:pPr>
            <a:r>
              <a:rPr lang="en"/>
              <a:t>Why is the ECCC a mix of Cambodian and UN member judges?</a:t>
            </a:r>
          </a:p>
          <a:p>
            <a:pPr marL="457200" lvl="0" indent="-228600">
              <a:spcBef>
                <a:spcPts val="0"/>
              </a:spcBef>
              <a:buAutoNum type="arabicParenR"/>
            </a:pPr>
            <a:r>
              <a:rPr lang="en"/>
              <a:t>What are the latest ECCC trials about?</a:t>
            </a: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637</Words>
  <Application>Microsoft Office PowerPoint</Application>
  <PresentationFormat>On-screen Show (16:9)</PresentationFormat>
  <Paragraphs>37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Playfair Display</vt:lpstr>
      <vt:lpstr>Oswald</vt:lpstr>
      <vt:lpstr>Montserrat</vt:lpstr>
      <vt:lpstr>pop</vt:lpstr>
      <vt:lpstr>The Cambodian Genocide</vt:lpstr>
      <vt:lpstr>What about genocide denial?</vt:lpstr>
      <vt:lpstr>What about genocide denial?</vt:lpstr>
      <vt:lpstr>When does the wheel of justice start turning?</vt:lpstr>
      <vt:lpstr>What was the holdup about?</vt:lpstr>
      <vt:lpstr>Who have been tried by the ECCC?</vt:lpstr>
      <vt:lpstr>Who have NOT been tried by the ECCC?</vt:lpstr>
      <vt:lpstr>When will the ECCC stop its trials?</vt:lpstr>
      <vt:lpstr>EXIT TICKET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Cambodian Genocide</dc:title>
  <dc:creator>User</dc:creator>
  <cp:lastModifiedBy>User</cp:lastModifiedBy>
  <cp:revision>1</cp:revision>
  <dcterms:modified xsi:type="dcterms:W3CDTF">2016-12-09T16:22:39Z</dcterms:modified>
</cp:coreProperties>
</file>