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Playfair Display"/>
      <p:regular r:id="rId22"/>
      <p:bold r:id="rId23"/>
      <p:italic r:id="rId24"/>
      <p:boldItalic r:id="rId25"/>
    </p:embeddedFont>
    <p:embeddedFont>
      <p:font typeface="Montserrat"/>
      <p:regular r:id="rId26"/>
      <p:bold r:id="rId27"/>
    </p:embeddedFont>
    <p:embeddedFont>
      <p:font typeface="Oswald"/>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PlayfairDisplay-regular.fntdata"/><Relationship Id="rId21" Type="http://schemas.openxmlformats.org/officeDocument/2006/relationships/slide" Target="slides/slide17.xml"/><Relationship Id="rId24" Type="http://schemas.openxmlformats.org/officeDocument/2006/relationships/font" Target="fonts/PlayfairDisplay-italic.fntdata"/><Relationship Id="rId23" Type="http://schemas.openxmlformats.org/officeDocument/2006/relationships/font" Target="fonts/PlayfairDisplay-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regular.fntdata"/><Relationship Id="rId25" Type="http://schemas.openxmlformats.org/officeDocument/2006/relationships/font" Target="fonts/PlayfairDisplay-boldItalic.fntdata"/><Relationship Id="rId28" Type="http://schemas.openxmlformats.org/officeDocument/2006/relationships/font" Target="fonts/Oswald-regular.fntdata"/><Relationship Id="rId27" Type="http://schemas.openxmlformats.org/officeDocument/2006/relationships/font" Target="fonts/Montserrat-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swald-bold.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6" name="Shape 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 name="Shape 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4286250" y="0"/>
            <a:ext cx="72300" cy="51435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a:off x="4358475" y="0"/>
            <a:ext cx="3853200" cy="51435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344250" y="1403850"/>
            <a:ext cx="8455500" cy="2146800"/>
          </a:xfrm>
          <a:prstGeom prst="rect">
            <a:avLst/>
          </a:prstGeom>
          <a:solidFill>
            <a:srgbClr val="FFFFFF"/>
          </a:solidFill>
        </p:spPr>
        <p:txBody>
          <a:bodyPr anchorCtr="0" anchor="ctr" bIns="91425" lIns="91425" rIns="91425" tIns="91425"/>
          <a:lstStyle>
            <a:lvl1pPr lvl="0" algn="ctr">
              <a:spcBef>
                <a:spcPts val="0"/>
              </a:spcBef>
              <a:buSzPct val="100000"/>
              <a:buFont typeface="Playfair Display"/>
              <a:defRPr b="1" sz="6800">
                <a:latin typeface="Playfair Display"/>
                <a:ea typeface="Playfair Display"/>
                <a:cs typeface="Playfair Display"/>
                <a:sym typeface="Playfair Display"/>
              </a:defRPr>
            </a:lvl1pPr>
            <a:lvl2pPr lvl="1" algn="ctr">
              <a:spcBef>
                <a:spcPts val="0"/>
              </a:spcBef>
              <a:buSzPct val="100000"/>
              <a:buFont typeface="Playfair Display"/>
              <a:defRPr b="1" sz="6800">
                <a:latin typeface="Playfair Display"/>
                <a:ea typeface="Playfair Display"/>
                <a:cs typeface="Playfair Display"/>
                <a:sym typeface="Playfair Display"/>
              </a:defRPr>
            </a:lvl2pPr>
            <a:lvl3pPr lvl="2" algn="ctr">
              <a:spcBef>
                <a:spcPts val="0"/>
              </a:spcBef>
              <a:buSzPct val="100000"/>
              <a:buFont typeface="Playfair Display"/>
              <a:defRPr b="1" sz="6800">
                <a:latin typeface="Playfair Display"/>
                <a:ea typeface="Playfair Display"/>
                <a:cs typeface="Playfair Display"/>
                <a:sym typeface="Playfair Display"/>
              </a:defRPr>
            </a:lvl3pPr>
            <a:lvl4pPr lvl="3" algn="ctr">
              <a:spcBef>
                <a:spcPts val="0"/>
              </a:spcBef>
              <a:buSzPct val="100000"/>
              <a:buFont typeface="Playfair Display"/>
              <a:defRPr b="1" sz="6800">
                <a:latin typeface="Playfair Display"/>
                <a:ea typeface="Playfair Display"/>
                <a:cs typeface="Playfair Display"/>
                <a:sym typeface="Playfair Display"/>
              </a:defRPr>
            </a:lvl4pPr>
            <a:lvl5pPr lvl="4" algn="ctr">
              <a:spcBef>
                <a:spcPts val="0"/>
              </a:spcBef>
              <a:buSzPct val="100000"/>
              <a:buFont typeface="Playfair Display"/>
              <a:defRPr b="1" sz="6800">
                <a:latin typeface="Playfair Display"/>
                <a:ea typeface="Playfair Display"/>
                <a:cs typeface="Playfair Display"/>
                <a:sym typeface="Playfair Display"/>
              </a:defRPr>
            </a:lvl5pPr>
            <a:lvl6pPr lvl="5" algn="ctr">
              <a:spcBef>
                <a:spcPts val="0"/>
              </a:spcBef>
              <a:buSzPct val="100000"/>
              <a:buFont typeface="Playfair Display"/>
              <a:defRPr b="1" sz="6800">
                <a:latin typeface="Playfair Display"/>
                <a:ea typeface="Playfair Display"/>
                <a:cs typeface="Playfair Display"/>
                <a:sym typeface="Playfair Display"/>
              </a:defRPr>
            </a:lvl6pPr>
            <a:lvl7pPr lvl="6" algn="ctr">
              <a:spcBef>
                <a:spcPts val="0"/>
              </a:spcBef>
              <a:buSzPct val="100000"/>
              <a:buFont typeface="Playfair Display"/>
              <a:defRPr b="1" sz="6800">
                <a:latin typeface="Playfair Display"/>
                <a:ea typeface="Playfair Display"/>
                <a:cs typeface="Playfair Display"/>
                <a:sym typeface="Playfair Display"/>
              </a:defRPr>
            </a:lvl7pPr>
            <a:lvl8pPr lvl="7" algn="ctr">
              <a:spcBef>
                <a:spcPts val="0"/>
              </a:spcBef>
              <a:buSzPct val="100000"/>
              <a:buFont typeface="Playfair Display"/>
              <a:defRPr b="1" sz="6800">
                <a:latin typeface="Playfair Display"/>
                <a:ea typeface="Playfair Display"/>
                <a:cs typeface="Playfair Display"/>
                <a:sym typeface="Playfair Display"/>
              </a:defRPr>
            </a:lvl8pPr>
            <a:lvl9pPr lvl="8" algn="ctr">
              <a:spcBef>
                <a:spcPts val="0"/>
              </a:spcBef>
              <a:buSzPct val="100000"/>
              <a:buFont typeface="Playfair Display"/>
              <a:defRPr b="1" sz="6800">
                <a:latin typeface="Playfair Display"/>
                <a:ea typeface="Playfair Display"/>
                <a:cs typeface="Playfair Display"/>
                <a:sym typeface="Playfair Display"/>
              </a:defRPr>
            </a:lvl9pPr>
          </a:lstStyle>
          <a:p/>
        </p:txBody>
      </p:sp>
      <p:sp>
        <p:nvSpPr>
          <p:cNvPr id="13" name="Shape 13"/>
          <p:cNvSpPr txBox="1"/>
          <p:nvPr>
            <p:ph idx="1" type="subTitle"/>
          </p:nvPr>
        </p:nvSpPr>
        <p:spPr>
          <a:xfrm>
            <a:off x="344250" y="3550650"/>
            <a:ext cx="4910100" cy="577800"/>
          </a:xfrm>
          <a:prstGeom prst="rect">
            <a:avLst/>
          </a:prstGeom>
          <a:solidFill>
            <a:schemeClr val="dk2"/>
          </a:solidFill>
        </p:spPr>
        <p:txBody>
          <a:bodyPr anchorCtr="0" anchor="ctr" bIns="91425" lIns="91425" rIns="91425" tIns="91425"/>
          <a:lstStyle>
            <a:lvl1pPr lvl="0">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9pPr>
          </a:lstStyle>
          <a:p/>
        </p:txBody>
      </p:sp>
      <p:sp>
        <p:nvSpPr>
          <p:cNvPr id="14" name="Shape 14"/>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8" name="Shape 48"/>
        <p:cNvGrpSpPr/>
        <p:nvPr/>
      </p:nvGrpSpPr>
      <p:grpSpPr>
        <a:xfrm>
          <a:off x="0" y="0"/>
          <a:ext cx="0" cy="0"/>
          <a:chOff x="0" y="0"/>
          <a:chExt cx="0" cy="0"/>
        </a:xfrm>
      </p:grpSpPr>
      <p:sp>
        <p:nvSpPr>
          <p:cNvPr id="49" name="Shape 49"/>
          <p:cNvSpPr txBox="1"/>
          <p:nvPr>
            <p:ph type="title"/>
          </p:nvPr>
        </p:nvSpPr>
        <p:spPr>
          <a:xfrm>
            <a:off x="311700" y="999925"/>
            <a:ext cx="8520600" cy="2146200"/>
          </a:xfrm>
          <a:prstGeom prst="rect">
            <a:avLst/>
          </a:prstGeom>
        </p:spPr>
        <p:txBody>
          <a:bodyPr anchorCtr="0" anchor="b" bIns="91425" lIns="91425" rIns="91425" tIns="91425"/>
          <a:lstStyle>
            <a:lvl1pPr lvl="0" algn="ctr">
              <a:spcBef>
                <a:spcPts val="0"/>
              </a:spcBef>
              <a:buSzPct val="100000"/>
              <a:buFont typeface="Montserrat"/>
              <a:defRPr sz="14000">
                <a:latin typeface="Montserrat"/>
                <a:ea typeface="Montserrat"/>
                <a:cs typeface="Montserrat"/>
                <a:sym typeface="Montserrat"/>
              </a:defRPr>
            </a:lvl1pPr>
            <a:lvl2pPr lvl="1" algn="ctr">
              <a:spcBef>
                <a:spcPts val="0"/>
              </a:spcBef>
              <a:buSzPct val="100000"/>
              <a:buFont typeface="Montserrat"/>
              <a:defRPr sz="14000">
                <a:latin typeface="Montserrat"/>
                <a:ea typeface="Montserrat"/>
                <a:cs typeface="Montserrat"/>
                <a:sym typeface="Montserrat"/>
              </a:defRPr>
            </a:lvl2pPr>
            <a:lvl3pPr lvl="2" algn="ctr">
              <a:spcBef>
                <a:spcPts val="0"/>
              </a:spcBef>
              <a:buSzPct val="100000"/>
              <a:buFont typeface="Montserrat"/>
              <a:defRPr sz="14000">
                <a:latin typeface="Montserrat"/>
                <a:ea typeface="Montserrat"/>
                <a:cs typeface="Montserrat"/>
                <a:sym typeface="Montserrat"/>
              </a:defRPr>
            </a:lvl3pPr>
            <a:lvl4pPr lvl="3" algn="ctr">
              <a:spcBef>
                <a:spcPts val="0"/>
              </a:spcBef>
              <a:buSzPct val="100000"/>
              <a:buFont typeface="Montserrat"/>
              <a:defRPr sz="14000">
                <a:latin typeface="Montserrat"/>
                <a:ea typeface="Montserrat"/>
                <a:cs typeface="Montserrat"/>
                <a:sym typeface="Montserrat"/>
              </a:defRPr>
            </a:lvl4pPr>
            <a:lvl5pPr lvl="4" algn="ctr">
              <a:spcBef>
                <a:spcPts val="0"/>
              </a:spcBef>
              <a:buSzPct val="100000"/>
              <a:buFont typeface="Montserrat"/>
              <a:defRPr sz="14000">
                <a:latin typeface="Montserrat"/>
                <a:ea typeface="Montserrat"/>
                <a:cs typeface="Montserrat"/>
                <a:sym typeface="Montserrat"/>
              </a:defRPr>
            </a:lvl5pPr>
            <a:lvl6pPr lvl="5" algn="ctr">
              <a:spcBef>
                <a:spcPts val="0"/>
              </a:spcBef>
              <a:buSzPct val="100000"/>
              <a:buFont typeface="Montserrat"/>
              <a:defRPr sz="14000">
                <a:latin typeface="Montserrat"/>
                <a:ea typeface="Montserrat"/>
                <a:cs typeface="Montserrat"/>
                <a:sym typeface="Montserrat"/>
              </a:defRPr>
            </a:lvl6pPr>
            <a:lvl7pPr lvl="6" algn="ctr">
              <a:spcBef>
                <a:spcPts val="0"/>
              </a:spcBef>
              <a:buSzPct val="100000"/>
              <a:buFont typeface="Montserrat"/>
              <a:defRPr sz="14000">
                <a:latin typeface="Montserrat"/>
                <a:ea typeface="Montserrat"/>
                <a:cs typeface="Montserrat"/>
                <a:sym typeface="Montserrat"/>
              </a:defRPr>
            </a:lvl7pPr>
            <a:lvl8pPr lvl="7" algn="ctr">
              <a:spcBef>
                <a:spcPts val="0"/>
              </a:spcBef>
              <a:buSzPct val="100000"/>
              <a:buFont typeface="Montserrat"/>
              <a:defRPr sz="14000">
                <a:latin typeface="Montserrat"/>
                <a:ea typeface="Montserrat"/>
                <a:cs typeface="Montserrat"/>
                <a:sym typeface="Montserrat"/>
              </a:defRPr>
            </a:lvl8pPr>
            <a:lvl9pPr lvl="8" algn="ctr">
              <a:spcBef>
                <a:spcPts val="0"/>
              </a:spcBef>
              <a:buSzPct val="100000"/>
              <a:buFont typeface="Montserrat"/>
              <a:defRPr sz="14000">
                <a:latin typeface="Montserrat"/>
                <a:ea typeface="Montserrat"/>
                <a:cs typeface="Montserrat"/>
                <a:sym typeface="Montserrat"/>
              </a:defRPr>
            </a:lvl9pPr>
          </a:lstStyle>
          <a:p/>
        </p:txBody>
      </p:sp>
      <p:sp>
        <p:nvSpPr>
          <p:cNvPr id="50" name="Shape 50"/>
          <p:cNvSpPr txBox="1"/>
          <p:nvPr>
            <p:ph idx="1" type="body"/>
          </p:nvPr>
        </p:nvSpPr>
        <p:spPr>
          <a:xfrm>
            <a:off x="311700" y="32284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1" name="Shape 51"/>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accent5"/>
        </a:solidFill>
      </p:bgPr>
    </p:bg>
    <p:spTree>
      <p:nvGrpSpPr>
        <p:cNvPr id="15" name="Shape 15"/>
        <p:cNvGrpSpPr/>
        <p:nvPr/>
      </p:nvGrpSpPr>
      <p:grpSpPr>
        <a:xfrm>
          <a:off x="0" y="0"/>
          <a:ext cx="0" cy="0"/>
          <a:chOff x="0" y="0"/>
          <a:chExt cx="0" cy="0"/>
        </a:xfrm>
      </p:grpSpPr>
      <p:sp>
        <p:nvSpPr>
          <p:cNvPr id="16" name="Shape 16"/>
          <p:cNvSpPr/>
          <p:nvPr/>
        </p:nvSpPr>
        <p:spPr>
          <a:xfrm rot="5400000">
            <a:off x="4550700" y="-498600"/>
            <a:ext cx="42600" cy="84558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17" name="Shape 17"/>
          <p:cNvSpPr txBox="1"/>
          <p:nvPr>
            <p:ph type="title"/>
          </p:nvPr>
        </p:nvSpPr>
        <p:spPr>
          <a:xfrm>
            <a:off x="344250" y="1403850"/>
            <a:ext cx="8455500" cy="2146800"/>
          </a:xfrm>
          <a:prstGeom prst="rect">
            <a:avLst/>
          </a:prstGeom>
          <a:solidFill>
            <a:srgbClr val="FFFFFF"/>
          </a:solidFill>
        </p:spPr>
        <p:txBody>
          <a:bodyPr anchorCtr="0" anchor="ctr" bIns="91425" lIns="91425" rIns="91425" tIns="91425"/>
          <a:lstStyle>
            <a:lvl1pPr lvl="0" algn="ctr">
              <a:spcBef>
                <a:spcPts val="0"/>
              </a:spcBef>
              <a:buSzPct val="100000"/>
              <a:buFont typeface="Playfair Display"/>
              <a:defRPr b="1" sz="4800">
                <a:latin typeface="Playfair Display"/>
                <a:ea typeface="Playfair Display"/>
                <a:cs typeface="Playfair Display"/>
                <a:sym typeface="Playfair Display"/>
              </a:defRPr>
            </a:lvl1pPr>
            <a:lvl2pPr lvl="1" algn="ctr">
              <a:spcBef>
                <a:spcPts val="0"/>
              </a:spcBef>
              <a:buSzPct val="100000"/>
              <a:buFont typeface="Playfair Display"/>
              <a:defRPr b="1" sz="4800">
                <a:latin typeface="Playfair Display"/>
                <a:ea typeface="Playfair Display"/>
                <a:cs typeface="Playfair Display"/>
                <a:sym typeface="Playfair Display"/>
              </a:defRPr>
            </a:lvl2pPr>
            <a:lvl3pPr lvl="2" algn="ctr">
              <a:spcBef>
                <a:spcPts val="0"/>
              </a:spcBef>
              <a:buSzPct val="100000"/>
              <a:buFont typeface="Playfair Display"/>
              <a:defRPr b="1" sz="4800">
                <a:latin typeface="Playfair Display"/>
                <a:ea typeface="Playfair Display"/>
                <a:cs typeface="Playfair Display"/>
                <a:sym typeface="Playfair Display"/>
              </a:defRPr>
            </a:lvl3pPr>
            <a:lvl4pPr lvl="3" algn="ctr">
              <a:spcBef>
                <a:spcPts val="0"/>
              </a:spcBef>
              <a:buSzPct val="100000"/>
              <a:buFont typeface="Playfair Display"/>
              <a:defRPr b="1" sz="4800">
                <a:latin typeface="Playfair Display"/>
                <a:ea typeface="Playfair Display"/>
                <a:cs typeface="Playfair Display"/>
                <a:sym typeface="Playfair Display"/>
              </a:defRPr>
            </a:lvl4pPr>
            <a:lvl5pPr lvl="4" algn="ctr">
              <a:spcBef>
                <a:spcPts val="0"/>
              </a:spcBef>
              <a:buSzPct val="100000"/>
              <a:buFont typeface="Playfair Display"/>
              <a:defRPr b="1" sz="4800">
                <a:latin typeface="Playfair Display"/>
                <a:ea typeface="Playfair Display"/>
                <a:cs typeface="Playfair Display"/>
                <a:sym typeface="Playfair Display"/>
              </a:defRPr>
            </a:lvl5pPr>
            <a:lvl6pPr lvl="5" algn="ctr">
              <a:spcBef>
                <a:spcPts val="0"/>
              </a:spcBef>
              <a:buSzPct val="100000"/>
              <a:buFont typeface="Playfair Display"/>
              <a:defRPr b="1" sz="4800">
                <a:latin typeface="Playfair Display"/>
                <a:ea typeface="Playfair Display"/>
                <a:cs typeface="Playfair Display"/>
                <a:sym typeface="Playfair Display"/>
              </a:defRPr>
            </a:lvl6pPr>
            <a:lvl7pPr lvl="6" algn="ctr">
              <a:spcBef>
                <a:spcPts val="0"/>
              </a:spcBef>
              <a:buSzPct val="100000"/>
              <a:buFont typeface="Playfair Display"/>
              <a:defRPr b="1" sz="4800">
                <a:latin typeface="Playfair Display"/>
                <a:ea typeface="Playfair Display"/>
                <a:cs typeface="Playfair Display"/>
                <a:sym typeface="Playfair Display"/>
              </a:defRPr>
            </a:lvl7pPr>
            <a:lvl8pPr lvl="7" algn="ctr">
              <a:spcBef>
                <a:spcPts val="0"/>
              </a:spcBef>
              <a:buSzPct val="100000"/>
              <a:buFont typeface="Playfair Display"/>
              <a:defRPr b="1" sz="4800">
                <a:latin typeface="Playfair Display"/>
                <a:ea typeface="Playfair Display"/>
                <a:cs typeface="Playfair Display"/>
                <a:sym typeface="Playfair Display"/>
              </a:defRPr>
            </a:lvl8pPr>
            <a:lvl9pPr lvl="8" algn="ctr">
              <a:spcBef>
                <a:spcPts val="0"/>
              </a:spcBef>
              <a:buSzPct val="100000"/>
              <a:buFont typeface="Playfair Display"/>
              <a:defRPr b="1" sz="4800">
                <a:latin typeface="Playfair Display"/>
                <a:ea typeface="Playfair Display"/>
                <a:cs typeface="Playfair Display"/>
                <a:sym typeface="Playfair Display"/>
              </a:defRPr>
            </a:lvl9pPr>
          </a:lstStyle>
          <a:p/>
        </p:txBody>
      </p:sp>
      <p:sp>
        <p:nvSpPr>
          <p:cNvPr id="18" name="Shape 18"/>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9" name="Shape 19"/>
        <p:cNvGrpSpPr/>
        <p:nvPr/>
      </p:nvGrpSpPr>
      <p:grpSpPr>
        <a:xfrm>
          <a:off x="0" y="0"/>
          <a:ext cx="0" cy="0"/>
          <a:chOff x="0" y="0"/>
          <a:chExt cx="0" cy="0"/>
        </a:xfrm>
      </p:grpSpPr>
      <p:sp>
        <p:nvSpPr>
          <p:cNvPr id="20" name="Shape 20"/>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311700" y="1234075"/>
            <a:ext cx="8520600" cy="3334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234050"/>
            <a:ext cx="3999900" cy="33348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2" type="body"/>
          </p:nvPr>
        </p:nvSpPr>
        <p:spPr>
          <a:xfrm>
            <a:off x="4832400" y="1234050"/>
            <a:ext cx="3999900" cy="33348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3" name="Shape 33"/>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3"/>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1pPr>
            <a:lvl2pPr lvl="1">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lvl="2">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lvl="3">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lvl="4">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lvl="5">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lvl="6">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lvl="7">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lvl="8">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p:txBody>
      </p:sp>
      <p:sp>
        <p:nvSpPr>
          <p:cNvPr id="37" name="Shape 3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dk2"/>
            </a:solidFill>
            <a:prstDash val="solid"/>
            <a:round/>
            <a:headEnd len="med" w="med" type="none"/>
            <a:tailEnd len="med" w="med" type="none"/>
          </a:ln>
        </p:spPr>
      </p:cxnSp>
      <p:sp>
        <p:nvSpPr>
          <p:cNvPr id="41" name="Shape 41"/>
          <p:cNvSpPr txBox="1"/>
          <p:nvPr>
            <p:ph type="title"/>
          </p:nvPr>
        </p:nvSpPr>
        <p:spPr>
          <a:xfrm>
            <a:off x="265500" y="1081675"/>
            <a:ext cx="4045200" cy="17862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2" name="Shape 42"/>
          <p:cNvSpPr txBox="1"/>
          <p:nvPr>
            <p:ph idx="1" type="subTitle"/>
          </p:nvPr>
        </p:nvSpPr>
        <p:spPr>
          <a:xfrm>
            <a:off x="265500" y="2921400"/>
            <a:ext cx="4045200"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4" name="Shape 44"/>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7" name="Shape 4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p:txBody>
      </p:sp>
      <p:sp>
        <p:nvSpPr>
          <p:cNvPr id="7" name="Shape 7"/>
          <p:cNvSpPr txBox="1"/>
          <p:nvPr>
            <p:ph idx="1" type="body"/>
          </p:nvPr>
        </p:nvSpPr>
        <p:spPr>
          <a:xfrm>
            <a:off x="311700" y="1234075"/>
            <a:ext cx="8520600" cy="33348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Playfair Display"/>
              <a:defRPr sz="1800">
                <a:solidFill>
                  <a:schemeClr val="dk2"/>
                </a:solidFill>
                <a:latin typeface="Playfair Display"/>
                <a:ea typeface="Playfair Display"/>
                <a:cs typeface="Playfair Display"/>
                <a:sym typeface="Playfair Display"/>
              </a:defRPr>
            </a:lvl1pPr>
            <a:lvl2pPr lvl="1">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2pPr>
            <a:lvl3pPr lvl="2">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3pPr>
            <a:lvl4pPr lvl="3">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4pPr>
            <a:lvl5pPr lvl="4">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5pPr>
            <a:lvl6pPr lvl="5">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6pPr>
            <a:lvl7pPr lvl="6">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7pPr>
            <a:lvl8pPr lvl="7">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8pPr>
            <a:lvl9pPr lvl="8">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9pPr>
          </a:lstStyle>
          <a:p/>
        </p:txBody>
      </p:sp>
      <p:sp>
        <p:nvSpPr>
          <p:cNvPr id="8" name="Shape 8"/>
          <p:cNvSpPr txBox="1"/>
          <p:nvPr>
            <p:ph idx="12" type="sldNum"/>
          </p:nvPr>
        </p:nvSpPr>
        <p:spPr>
          <a:xfrm>
            <a:off x="8497999" y="4688758"/>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Playfair Display"/>
                <a:ea typeface="Playfair Display"/>
                <a:cs typeface="Playfair Display"/>
                <a:sym typeface="Playfair Display"/>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0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04.png"/><Relationship Id="rId4" Type="http://schemas.openxmlformats.org/officeDocument/2006/relationships/image" Target="../media/image05.png"/><Relationship Id="rId5" Type="http://schemas.openxmlformats.org/officeDocument/2006/relationships/image" Target="../media/image07.png"/><Relationship Id="rId6" Type="http://schemas.openxmlformats.org/officeDocument/2006/relationships/image" Target="../media/image0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x="0" y="0"/>
          <a:ext cx="0" cy="0"/>
          <a:chOff x="0" y="0"/>
          <a:chExt cx="0" cy="0"/>
        </a:xfrm>
      </p:grpSpPr>
      <p:sp>
        <p:nvSpPr>
          <p:cNvPr id="58" name="Shape 58"/>
          <p:cNvSpPr txBox="1"/>
          <p:nvPr>
            <p:ph type="ctrTitle"/>
          </p:nvPr>
        </p:nvSpPr>
        <p:spPr>
          <a:xfrm>
            <a:off x="344250" y="1403850"/>
            <a:ext cx="8455500" cy="2146800"/>
          </a:xfrm>
          <a:prstGeom prst="rect">
            <a:avLst/>
          </a:prstGeom>
        </p:spPr>
        <p:txBody>
          <a:bodyPr anchorCtr="0" anchor="ctr" bIns="91425" lIns="91425" rIns="91425" tIns="91425">
            <a:noAutofit/>
          </a:bodyPr>
          <a:lstStyle/>
          <a:p>
            <a:pPr lvl="0">
              <a:spcBef>
                <a:spcPts val="0"/>
              </a:spcBef>
              <a:buNone/>
            </a:pPr>
            <a:r>
              <a:rPr lang="en"/>
              <a:t>The Cambodian Genocide</a:t>
            </a:r>
          </a:p>
        </p:txBody>
      </p:sp>
      <p:sp>
        <p:nvSpPr>
          <p:cNvPr id="59" name="Shape 59"/>
          <p:cNvSpPr txBox="1"/>
          <p:nvPr>
            <p:ph idx="1" type="subTitle"/>
          </p:nvPr>
        </p:nvSpPr>
        <p:spPr>
          <a:xfrm>
            <a:off x="344250" y="3550650"/>
            <a:ext cx="6118200" cy="577800"/>
          </a:xfrm>
          <a:prstGeom prst="rect">
            <a:avLst/>
          </a:prstGeom>
        </p:spPr>
        <p:txBody>
          <a:bodyPr anchorCtr="0" anchor="ctr" bIns="91425" lIns="91425" rIns="91425" tIns="91425">
            <a:noAutofit/>
          </a:bodyPr>
          <a:lstStyle/>
          <a:p>
            <a:pPr lvl="0">
              <a:spcBef>
                <a:spcPts val="0"/>
              </a:spcBef>
              <a:buNone/>
            </a:pPr>
            <a:r>
              <a:rPr lang="en"/>
              <a:t>Who, What, When, Where, Why, How</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311700" y="445025"/>
            <a:ext cx="5242500" cy="572700"/>
          </a:xfrm>
          <a:prstGeom prst="rect">
            <a:avLst/>
          </a:prstGeom>
        </p:spPr>
        <p:txBody>
          <a:bodyPr anchorCtr="0" anchor="t" bIns="91425" lIns="91425" rIns="91425" tIns="91425">
            <a:noAutofit/>
          </a:bodyPr>
          <a:lstStyle/>
          <a:p>
            <a:pPr lvl="0" rtl="0">
              <a:spcBef>
                <a:spcPts val="0"/>
              </a:spcBef>
              <a:buNone/>
            </a:pPr>
            <a:r>
              <a:rPr lang="en"/>
              <a:t>Steps taken by the Khmer Rouge:</a:t>
            </a:r>
          </a:p>
        </p:txBody>
      </p:sp>
      <p:sp>
        <p:nvSpPr>
          <p:cNvPr id="121" name="Shape 121"/>
          <p:cNvSpPr txBox="1"/>
          <p:nvPr>
            <p:ph idx="1" type="body"/>
          </p:nvPr>
        </p:nvSpPr>
        <p:spPr>
          <a:xfrm>
            <a:off x="178375" y="1234075"/>
            <a:ext cx="4678800" cy="3575100"/>
          </a:xfrm>
          <a:prstGeom prst="rect">
            <a:avLst/>
          </a:prstGeom>
        </p:spPr>
        <p:txBody>
          <a:bodyPr anchorCtr="0" anchor="t" bIns="91425" lIns="91425" rIns="91425" tIns="91425">
            <a:noAutofit/>
          </a:bodyPr>
          <a:lstStyle/>
          <a:p>
            <a:pPr lvl="0" rtl="0">
              <a:spcBef>
                <a:spcPts val="0"/>
              </a:spcBef>
              <a:buNone/>
            </a:pPr>
            <a:r>
              <a:rPr lang="en"/>
              <a:t>The Khmer Rouge knew that there would be opposition. They therefore attempted to get rid of anyone likely to oppose their program, including:</a:t>
            </a:r>
          </a:p>
          <a:p>
            <a:pPr indent="-228600" lvl="0" marL="457200" rtl="0">
              <a:spcBef>
                <a:spcPts val="0"/>
              </a:spcBef>
              <a:buAutoNum type="arabicParenR"/>
            </a:pPr>
            <a:r>
              <a:rPr lang="en"/>
              <a:t>Intellectuals of all kinds (ex. Doctors, people who were bilingual)</a:t>
            </a:r>
          </a:p>
          <a:p>
            <a:pPr indent="-228600" lvl="0" marL="457200" rtl="0">
              <a:spcBef>
                <a:spcPts val="0"/>
              </a:spcBef>
              <a:buAutoNum type="arabicParenR"/>
            </a:pPr>
            <a:r>
              <a:rPr lang="en"/>
              <a:t>People in possession of technology - this includes things like eyeglasses and wristwatches</a:t>
            </a:r>
          </a:p>
          <a:p>
            <a:pPr indent="-228600" lvl="0" marL="457200" rtl="0">
              <a:spcBef>
                <a:spcPts val="0"/>
              </a:spcBef>
              <a:buAutoNum type="arabicParenR"/>
            </a:pPr>
            <a:r>
              <a:rPr lang="en"/>
              <a:t>Skilled workers</a:t>
            </a:r>
          </a:p>
          <a:p>
            <a:pPr lvl="0" rtl="0">
              <a:spcBef>
                <a:spcPts val="0"/>
              </a:spcBef>
              <a:buNone/>
            </a:pPr>
            <a:r>
              <a:t/>
            </a:r>
            <a:endParaRPr/>
          </a:p>
        </p:txBody>
      </p:sp>
      <p:pic>
        <p:nvPicPr>
          <p:cNvPr id="122" name="Shape 122"/>
          <p:cNvPicPr preferRelativeResize="0"/>
          <p:nvPr/>
        </p:nvPicPr>
        <p:blipFill>
          <a:blip r:embed="rId3">
            <a:alphaModFix/>
          </a:blip>
          <a:stretch>
            <a:fillRect/>
          </a:stretch>
        </p:blipFill>
        <p:spPr>
          <a:xfrm>
            <a:off x="5230275" y="1397798"/>
            <a:ext cx="3509925" cy="2334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type="title"/>
          </p:nvPr>
        </p:nvSpPr>
        <p:spPr>
          <a:xfrm>
            <a:off x="311700" y="445025"/>
            <a:ext cx="5242500" cy="572700"/>
          </a:xfrm>
          <a:prstGeom prst="rect">
            <a:avLst/>
          </a:prstGeom>
        </p:spPr>
        <p:txBody>
          <a:bodyPr anchorCtr="0" anchor="t" bIns="91425" lIns="91425" rIns="91425" tIns="91425">
            <a:noAutofit/>
          </a:bodyPr>
          <a:lstStyle/>
          <a:p>
            <a:pPr lvl="0" rtl="0">
              <a:spcBef>
                <a:spcPts val="0"/>
              </a:spcBef>
              <a:buNone/>
            </a:pPr>
            <a:r>
              <a:rPr lang="en"/>
              <a:t>Steps taken by the Khmer Rouge:</a:t>
            </a:r>
          </a:p>
        </p:txBody>
      </p:sp>
      <p:sp>
        <p:nvSpPr>
          <p:cNvPr id="128" name="Shape 128"/>
          <p:cNvSpPr txBox="1"/>
          <p:nvPr>
            <p:ph idx="1" type="body"/>
          </p:nvPr>
        </p:nvSpPr>
        <p:spPr>
          <a:xfrm>
            <a:off x="178375" y="1091500"/>
            <a:ext cx="4900500" cy="3971100"/>
          </a:xfrm>
          <a:prstGeom prst="rect">
            <a:avLst/>
          </a:prstGeom>
        </p:spPr>
        <p:txBody>
          <a:bodyPr anchorCtr="0" anchor="t" bIns="91425" lIns="91425" rIns="91425" tIns="91425">
            <a:noAutofit/>
          </a:bodyPr>
          <a:lstStyle/>
          <a:p>
            <a:pPr lvl="0">
              <a:spcBef>
                <a:spcPts val="0"/>
              </a:spcBef>
              <a:buNone/>
            </a:pPr>
            <a:r>
              <a:rPr lang="en"/>
              <a:t>The Khmer Rouge also wanted to get rid of people who they felt did not fit into their ideal society. Many of these people were undesirable for the following reasons:</a:t>
            </a:r>
          </a:p>
          <a:p>
            <a:pPr indent="-228600" lvl="0" marL="457200" rtl="0">
              <a:spcBef>
                <a:spcPts val="0"/>
              </a:spcBef>
              <a:buAutoNum type="arabicParenR"/>
            </a:pPr>
            <a:r>
              <a:rPr lang="en"/>
              <a:t>Old, ill and disabled (would not make good workers)</a:t>
            </a:r>
          </a:p>
          <a:p>
            <a:pPr indent="-228600" lvl="0" marL="457200" rtl="0">
              <a:spcBef>
                <a:spcPts val="0"/>
              </a:spcBef>
              <a:buAutoNum type="arabicParenR"/>
            </a:pPr>
            <a:r>
              <a:rPr lang="en"/>
              <a:t>Members of other ethnic groups, especially Vietnamese, Chinese and Thai</a:t>
            </a:r>
          </a:p>
          <a:p>
            <a:pPr indent="-228600" lvl="0" marL="457200" rtl="0">
              <a:spcBef>
                <a:spcPts val="0"/>
              </a:spcBef>
              <a:buAutoNum type="arabicParenR"/>
            </a:pPr>
            <a:r>
              <a:rPr lang="en"/>
              <a:t>Religious - Christians, Muslims and Buddhists all were targeted </a:t>
            </a:r>
          </a:p>
          <a:p>
            <a:pPr indent="-228600" lvl="0" marL="457200" rtl="0">
              <a:spcBef>
                <a:spcPts val="0"/>
              </a:spcBef>
              <a:buAutoNum type="arabicParenR"/>
            </a:pPr>
            <a:r>
              <a:rPr lang="en"/>
              <a:t>Suspected traitors to the cause</a:t>
            </a:r>
          </a:p>
        </p:txBody>
      </p:sp>
      <p:pic>
        <p:nvPicPr>
          <p:cNvPr id="129" name="Shape 129"/>
          <p:cNvPicPr preferRelativeResize="0"/>
          <p:nvPr/>
        </p:nvPicPr>
        <p:blipFill>
          <a:blip r:embed="rId3">
            <a:alphaModFix/>
          </a:blip>
          <a:stretch>
            <a:fillRect/>
          </a:stretch>
        </p:blipFill>
        <p:spPr>
          <a:xfrm>
            <a:off x="5230275" y="1397798"/>
            <a:ext cx="3509925" cy="2334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ph type="title"/>
          </p:nvPr>
        </p:nvSpPr>
        <p:spPr>
          <a:xfrm>
            <a:off x="311700" y="445025"/>
            <a:ext cx="8273700" cy="572700"/>
          </a:xfrm>
          <a:prstGeom prst="rect">
            <a:avLst/>
          </a:prstGeom>
        </p:spPr>
        <p:txBody>
          <a:bodyPr anchorCtr="0" anchor="t" bIns="91425" lIns="91425" rIns="91425" tIns="91425">
            <a:noAutofit/>
          </a:bodyPr>
          <a:lstStyle/>
          <a:p>
            <a:pPr lvl="0" rtl="0">
              <a:spcBef>
                <a:spcPts val="0"/>
              </a:spcBef>
              <a:buNone/>
            </a:pPr>
            <a:r>
              <a:rPr lang="en"/>
              <a:t>Methods used by the Khmer Rouge to exterminate:</a:t>
            </a:r>
          </a:p>
        </p:txBody>
      </p:sp>
      <p:sp>
        <p:nvSpPr>
          <p:cNvPr id="135" name="Shape 135"/>
          <p:cNvSpPr txBox="1"/>
          <p:nvPr>
            <p:ph idx="1" type="body"/>
          </p:nvPr>
        </p:nvSpPr>
        <p:spPr>
          <a:xfrm>
            <a:off x="178375" y="1234075"/>
            <a:ext cx="5164500" cy="3575100"/>
          </a:xfrm>
          <a:prstGeom prst="rect">
            <a:avLst/>
          </a:prstGeom>
        </p:spPr>
        <p:txBody>
          <a:bodyPr anchorCtr="0" anchor="t" bIns="91425" lIns="91425" rIns="91425" tIns="91425">
            <a:noAutofit/>
          </a:bodyPr>
          <a:lstStyle/>
          <a:p>
            <a:pPr lvl="0" rtl="0">
              <a:spcBef>
                <a:spcPts val="0"/>
              </a:spcBef>
              <a:buNone/>
            </a:pPr>
            <a:r>
              <a:rPr lang="en"/>
              <a:t>The Khmer Rouge had a variety of methods for getting rid of the useless and undesirable.</a:t>
            </a:r>
          </a:p>
          <a:p>
            <a:pPr indent="-228600" lvl="0" marL="457200" rtl="0">
              <a:spcBef>
                <a:spcPts val="0"/>
              </a:spcBef>
              <a:buAutoNum type="arabicParenR"/>
            </a:pPr>
            <a:r>
              <a:rPr lang="en"/>
              <a:t>Execution by gun - used at any time</a:t>
            </a:r>
          </a:p>
          <a:p>
            <a:pPr indent="-228600" lvl="0" marL="457200" rtl="0">
              <a:spcBef>
                <a:spcPts val="0"/>
              </a:spcBef>
              <a:buAutoNum type="arabicParenR"/>
            </a:pPr>
            <a:r>
              <a:rPr lang="en"/>
              <a:t>Forced marches - used when sending people out of cities to the new farms</a:t>
            </a:r>
          </a:p>
          <a:p>
            <a:pPr indent="-228600" lvl="0" marL="457200" rtl="0">
              <a:spcBef>
                <a:spcPts val="0"/>
              </a:spcBef>
              <a:buAutoNum type="arabicParenR"/>
            </a:pPr>
            <a:r>
              <a:rPr lang="en"/>
              <a:t>Forced labor on the farms</a:t>
            </a:r>
          </a:p>
          <a:p>
            <a:pPr indent="-228600" lvl="0" marL="457200" rtl="0">
              <a:spcBef>
                <a:spcPts val="0"/>
              </a:spcBef>
              <a:buAutoNum type="arabicParenR"/>
            </a:pPr>
            <a:r>
              <a:rPr lang="en"/>
              <a:t>Famine - the farms were grossly inadequate even for the decreased population</a:t>
            </a:r>
          </a:p>
          <a:p>
            <a:pPr indent="-228600" lvl="0" marL="457200" rtl="0">
              <a:spcBef>
                <a:spcPts val="0"/>
              </a:spcBef>
              <a:buAutoNum type="arabicParenR"/>
            </a:pPr>
            <a:r>
              <a:rPr lang="en"/>
              <a:t>Prisons, made from the old schools and factories </a:t>
            </a:r>
          </a:p>
        </p:txBody>
      </p:sp>
      <p:sp>
        <p:nvSpPr>
          <p:cNvPr id="136" name="Shape 136"/>
          <p:cNvSpPr txBox="1"/>
          <p:nvPr/>
        </p:nvSpPr>
        <p:spPr>
          <a:xfrm>
            <a:off x="5480300" y="1746325"/>
            <a:ext cx="3527700" cy="2186100"/>
          </a:xfrm>
          <a:prstGeom prst="rect">
            <a:avLst/>
          </a:prstGeom>
          <a:solidFill>
            <a:srgbClr val="20124D"/>
          </a:solidFill>
          <a:ln>
            <a:noFill/>
          </a:ln>
        </p:spPr>
        <p:txBody>
          <a:bodyPr anchorCtr="0" anchor="t" bIns="91425" lIns="91425" rIns="91425" tIns="91425">
            <a:noAutofit/>
          </a:bodyPr>
          <a:lstStyle/>
          <a:p>
            <a:pPr lvl="0">
              <a:spcBef>
                <a:spcPts val="0"/>
              </a:spcBef>
              <a:buNone/>
            </a:pPr>
            <a:r>
              <a:rPr i="1" lang="en" sz="2400">
                <a:solidFill>
                  <a:schemeClr val="dk1"/>
                </a:solidFill>
                <a:latin typeface="Playfair Display"/>
                <a:ea typeface="Playfair Display"/>
                <a:cs typeface="Playfair Display"/>
                <a:sym typeface="Playfair Display"/>
              </a:rPr>
              <a:t>ONE </a:t>
            </a:r>
            <a:r>
              <a:rPr i="1" lang="en" sz="2400">
                <a:solidFill>
                  <a:schemeClr val="dk1"/>
                </a:solidFill>
                <a:latin typeface="Playfair Display"/>
                <a:ea typeface="Playfair Display"/>
                <a:cs typeface="Playfair Display"/>
                <a:sym typeface="Playfair Display"/>
              </a:rPr>
              <a:t>KHMER MOTTO:</a:t>
            </a:r>
          </a:p>
          <a:p>
            <a:pPr lvl="0">
              <a:spcBef>
                <a:spcPts val="0"/>
              </a:spcBef>
              <a:buNone/>
            </a:pPr>
            <a:r>
              <a:t/>
            </a:r>
            <a:endParaRPr i="1" sz="2400">
              <a:solidFill>
                <a:schemeClr val="dk1"/>
              </a:solidFill>
              <a:latin typeface="Playfair Display"/>
              <a:ea typeface="Playfair Display"/>
              <a:cs typeface="Playfair Display"/>
              <a:sym typeface="Playfair Display"/>
            </a:endParaRPr>
          </a:p>
          <a:p>
            <a:pPr lvl="0">
              <a:spcBef>
                <a:spcPts val="0"/>
              </a:spcBef>
              <a:buNone/>
            </a:pPr>
            <a:r>
              <a:rPr i="1" lang="en" sz="2400">
                <a:solidFill>
                  <a:schemeClr val="dk1"/>
                </a:solidFill>
                <a:latin typeface="Playfair Display"/>
                <a:ea typeface="Playfair Display"/>
                <a:cs typeface="Playfair Display"/>
                <a:sym typeface="Playfair Display"/>
              </a:rPr>
              <a:t>“To spare you is no profit; to destroy you is no loss.”</a:t>
            </a:r>
          </a:p>
          <a:p>
            <a:pPr lvl="0">
              <a:spcBef>
                <a:spcPts val="0"/>
              </a:spcBef>
              <a:buNone/>
            </a:pPr>
            <a:r>
              <a:t/>
            </a:r>
            <a:endParaRPr>
              <a:latin typeface="Playfair Display"/>
              <a:ea typeface="Playfair Display"/>
              <a:cs typeface="Playfair Display"/>
              <a:sym typeface="Playfair Displa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ph idx="1" type="body"/>
          </p:nvPr>
        </p:nvSpPr>
        <p:spPr>
          <a:xfrm>
            <a:off x="311700" y="4230575"/>
            <a:ext cx="5998800" cy="605100"/>
          </a:xfrm>
          <a:prstGeom prst="rect">
            <a:avLst/>
          </a:prstGeom>
        </p:spPr>
        <p:txBody>
          <a:bodyPr anchorCtr="0" anchor="ctr" bIns="91425" lIns="91425" rIns="91425" tIns="91425">
            <a:noAutofit/>
          </a:bodyPr>
          <a:lstStyle/>
          <a:p>
            <a:pPr lvl="0" rtl="0">
              <a:spcBef>
                <a:spcPts val="0"/>
              </a:spcBef>
              <a:buNone/>
            </a:pPr>
            <a:r>
              <a:rPr lang="en"/>
              <a:t>Photo: Young Khmer Rouge soldiers</a:t>
            </a:r>
          </a:p>
        </p:txBody>
      </p:sp>
      <p:pic>
        <p:nvPicPr>
          <p:cNvPr id="142" name="Shape 142"/>
          <p:cNvPicPr preferRelativeResize="0"/>
          <p:nvPr/>
        </p:nvPicPr>
        <p:blipFill>
          <a:blip r:embed="rId3">
            <a:alphaModFix/>
          </a:blip>
          <a:stretch>
            <a:fillRect/>
          </a:stretch>
        </p:blipFill>
        <p:spPr>
          <a:xfrm>
            <a:off x="2998324" y="225450"/>
            <a:ext cx="3267599" cy="39168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idx="1" type="body"/>
          </p:nvPr>
        </p:nvSpPr>
        <p:spPr>
          <a:xfrm>
            <a:off x="311700" y="4230575"/>
            <a:ext cx="5998800" cy="605100"/>
          </a:xfrm>
          <a:prstGeom prst="rect">
            <a:avLst/>
          </a:prstGeom>
        </p:spPr>
        <p:txBody>
          <a:bodyPr anchorCtr="0" anchor="ctr" bIns="91425" lIns="91425" rIns="91425" tIns="91425">
            <a:noAutofit/>
          </a:bodyPr>
          <a:lstStyle/>
          <a:p>
            <a:pPr lvl="0" rtl="0">
              <a:spcBef>
                <a:spcPts val="0"/>
              </a:spcBef>
              <a:buNone/>
            </a:pPr>
            <a:r>
              <a:rPr lang="en"/>
              <a:t>Photo: Tuol Sleng, exterior</a:t>
            </a:r>
          </a:p>
        </p:txBody>
      </p:sp>
      <p:pic>
        <p:nvPicPr>
          <p:cNvPr id="148" name="Shape 148"/>
          <p:cNvPicPr preferRelativeResize="0"/>
          <p:nvPr/>
        </p:nvPicPr>
        <p:blipFill>
          <a:blip r:embed="rId3">
            <a:alphaModFix/>
          </a:blip>
          <a:stretch>
            <a:fillRect/>
          </a:stretch>
        </p:blipFill>
        <p:spPr>
          <a:xfrm>
            <a:off x="1714500" y="150075"/>
            <a:ext cx="5715000" cy="4019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idx="1" type="body"/>
          </p:nvPr>
        </p:nvSpPr>
        <p:spPr>
          <a:xfrm>
            <a:off x="311700" y="3903175"/>
            <a:ext cx="2921400" cy="832200"/>
          </a:xfrm>
          <a:prstGeom prst="rect">
            <a:avLst/>
          </a:prstGeom>
        </p:spPr>
        <p:txBody>
          <a:bodyPr anchorCtr="0" anchor="ctr" bIns="91425" lIns="91425" rIns="91425" tIns="91425">
            <a:noAutofit/>
          </a:bodyPr>
          <a:lstStyle/>
          <a:p>
            <a:pPr lvl="0" rtl="0">
              <a:spcBef>
                <a:spcPts val="0"/>
              </a:spcBef>
              <a:buNone/>
            </a:pPr>
            <a:r>
              <a:rPr lang="en"/>
              <a:t>Photo: Tuol Sleng, prisoners</a:t>
            </a:r>
          </a:p>
        </p:txBody>
      </p:sp>
      <p:pic>
        <p:nvPicPr>
          <p:cNvPr id="154" name="Shape 154"/>
          <p:cNvPicPr preferRelativeResize="0"/>
          <p:nvPr/>
        </p:nvPicPr>
        <p:blipFill>
          <a:blip r:embed="rId3">
            <a:alphaModFix/>
          </a:blip>
          <a:stretch>
            <a:fillRect/>
          </a:stretch>
        </p:blipFill>
        <p:spPr>
          <a:xfrm>
            <a:off x="3462475" y="336500"/>
            <a:ext cx="2275875" cy="2275875"/>
          </a:xfrm>
          <a:prstGeom prst="rect">
            <a:avLst/>
          </a:prstGeom>
          <a:noFill/>
          <a:ln>
            <a:noFill/>
          </a:ln>
        </p:spPr>
      </p:pic>
      <p:pic>
        <p:nvPicPr>
          <p:cNvPr id="155" name="Shape 155"/>
          <p:cNvPicPr preferRelativeResize="0"/>
          <p:nvPr/>
        </p:nvPicPr>
        <p:blipFill>
          <a:blip r:embed="rId4">
            <a:alphaModFix/>
          </a:blip>
          <a:stretch>
            <a:fillRect/>
          </a:stretch>
        </p:blipFill>
        <p:spPr>
          <a:xfrm>
            <a:off x="3554775" y="2915800"/>
            <a:ext cx="1874550" cy="1874550"/>
          </a:xfrm>
          <a:prstGeom prst="rect">
            <a:avLst/>
          </a:prstGeom>
          <a:noFill/>
          <a:ln>
            <a:noFill/>
          </a:ln>
        </p:spPr>
      </p:pic>
      <p:pic>
        <p:nvPicPr>
          <p:cNvPr id="156" name="Shape 156"/>
          <p:cNvPicPr preferRelativeResize="0"/>
          <p:nvPr/>
        </p:nvPicPr>
        <p:blipFill>
          <a:blip r:embed="rId5">
            <a:alphaModFix/>
          </a:blip>
          <a:stretch>
            <a:fillRect/>
          </a:stretch>
        </p:blipFill>
        <p:spPr>
          <a:xfrm>
            <a:off x="5883199" y="1121224"/>
            <a:ext cx="3102449" cy="3109350"/>
          </a:xfrm>
          <a:prstGeom prst="rect">
            <a:avLst/>
          </a:prstGeom>
          <a:noFill/>
          <a:ln>
            <a:noFill/>
          </a:ln>
        </p:spPr>
      </p:pic>
      <p:pic>
        <p:nvPicPr>
          <p:cNvPr id="157" name="Shape 157"/>
          <p:cNvPicPr preferRelativeResize="0"/>
          <p:nvPr/>
        </p:nvPicPr>
        <p:blipFill>
          <a:blip r:embed="rId6">
            <a:alphaModFix/>
          </a:blip>
          <a:stretch>
            <a:fillRect/>
          </a:stretch>
        </p:blipFill>
        <p:spPr>
          <a:xfrm>
            <a:off x="184950" y="404999"/>
            <a:ext cx="3048175" cy="30142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idx="1" type="body"/>
          </p:nvPr>
        </p:nvSpPr>
        <p:spPr>
          <a:xfrm>
            <a:off x="311700" y="4230575"/>
            <a:ext cx="5998800" cy="605100"/>
          </a:xfrm>
          <a:prstGeom prst="rect">
            <a:avLst/>
          </a:prstGeom>
        </p:spPr>
        <p:txBody>
          <a:bodyPr anchorCtr="0" anchor="ctr" bIns="91425" lIns="91425" rIns="91425" tIns="91425">
            <a:noAutofit/>
          </a:bodyPr>
          <a:lstStyle/>
          <a:p>
            <a:pPr lvl="0">
              <a:spcBef>
                <a:spcPts val="0"/>
              </a:spcBef>
              <a:buNone/>
            </a:pPr>
            <a:r>
              <a:rPr lang="en"/>
              <a:t>Photo: The Killing Fields</a:t>
            </a:r>
          </a:p>
        </p:txBody>
      </p:sp>
      <p:pic>
        <p:nvPicPr>
          <p:cNvPr id="163" name="Shape 163"/>
          <p:cNvPicPr preferRelativeResize="0"/>
          <p:nvPr/>
        </p:nvPicPr>
        <p:blipFill>
          <a:blip r:embed="rId3">
            <a:alphaModFix/>
          </a:blip>
          <a:stretch>
            <a:fillRect/>
          </a:stretch>
        </p:blipFill>
        <p:spPr>
          <a:xfrm>
            <a:off x="1494350" y="478950"/>
            <a:ext cx="5517098" cy="37516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idx="1" type="body"/>
          </p:nvPr>
        </p:nvSpPr>
        <p:spPr>
          <a:xfrm>
            <a:off x="311700" y="4230575"/>
            <a:ext cx="2919000" cy="605100"/>
          </a:xfrm>
          <a:prstGeom prst="rect">
            <a:avLst/>
          </a:prstGeom>
        </p:spPr>
        <p:txBody>
          <a:bodyPr anchorCtr="0" anchor="ctr" bIns="91425" lIns="91425" rIns="91425" tIns="91425">
            <a:noAutofit/>
          </a:bodyPr>
          <a:lstStyle/>
          <a:p>
            <a:pPr lvl="0">
              <a:spcBef>
                <a:spcPts val="0"/>
              </a:spcBef>
              <a:buNone/>
            </a:pPr>
            <a:r>
              <a:rPr lang="en"/>
              <a:t>Map: Mass Burial Sites</a:t>
            </a:r>
          </a:p>
        </p:txBody>
      </p:sp>
      <p:pic>
        <p:nvPicPr>
          <p:cNvPr id="169" name="Shape 169"/>
          <p:cNvPicPr preferRelativeResize="0"/>
          <p:nvPr/>
        </p:nvPicPr>
        <p:blipFill>
          <a:blip r:embed="rId3">
            <a:alphaModFix/>
          </a:blip>
          <a:stretch>
            <a:fillRect/>
          </a:stretch>
        </p:blipFill>
        <p:spPr>
          <a:xfrm>
            <a:off x="3827800" y="314325"/>
            <a:ext cx="4762500" cy="4514850"/>
          </a:xfrm>
          <a:prstGeom prst="rect">
            <a:avLst/>
          </a:prstGeom>
          <a:noFill/>
          <a:ln>
            <a:noFill/>
          </a:ln>
        </p:spPr>
      </p:pic>
      <p:sp>
        <p:nvSpPr>
          <p:cNvPr id="170" name="Shape 170"/>
          <p:cNvSpPr txBox="1"/>
          <p:nvPr/>
        </p:nvSpPr>
        <p:spPr>
          <a:xfrm>
            <a:off x="780375" y="816900"/>
            <a:ext cx="2556000" cy="992700"/>
          </a:xfrm>
          <a:prstGeom prst="rect">
            <a:avLst/>
          </a:prstGeom>
          <a:noFill/>
          <a:ln>
            <a:noFill/>
          </a:ln>
        </p:spPr>
        <p:txBody>
          <a:bodyPr anchorCtr="0" anchor="t" bIns="91425" lIns="91425" rIns="91425" tIns="91425">
            <a:noAutofit/>
          </a:bodyPr>
          <a:lstStyle/>
          <a:p>
            <a:pPr lvl="0">
              <a:spcBef>
                <a:spcPts val="0"/>
              </a:spcBef>
              <a:buNone/>
            </a:pPr>
            <a:r>
              <a:rPr lang="en" sz="1800">
                <a:latin typeface="Playfair Display"/>
                <a:ea typeface="Playfair Display"/>
                <a:cs typeface="Playfair Display"/>
                <a:sym typeface="Playfair Display"/>
              </a:rPr>
              <a:t>What can we figure out, from this map?</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x="0" y="0"/>
          <a:ext cx="0" cy="0"/>
          <a:chOff x="0" y="0"/>
          <a:chExt cx="0" cy="0"/>
        </a:xfrm>
      </p:grpSpPr>
      <p:sp>
        <p:nvSpPr>
          <p:cNvPr id="64" name="Shape 6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Where:</a:t>
            </a:r>
          </a:p>
        </p:txBody>
      </p:sp>
      <p:sp>
        <p:nvSpPr>
          <p:cNvPr id="65" name="Shape 65"/>
          <p:cNvSpPr txBox="1"/>
          <p:nvPr>
            <p:ph idx="1" type="body"/>
          </p:nvPr>
        </p:nvSpPr>
        <p:spPr>
          <a:xfrm>
            <a:off x="311700" y="1234075"/>
            <a:ext cx="4006800" cy="3334800"/>
          </a:xfrm>
          <a:prstGeom prst="rect">
            <a:avLst/>
          </a:prstGeom>
        </p:spPr>
        <p:txBody>
          <a:bodyPr anchorCtr="0" anchor="t" bIns="91425" lIns="91425" rIns="91425" tIns="91425">
            <a:noAutofit/>
          </a:bodyPr>
          <a:lstStyle/>
          <a:p>
            <a:pPr lvl="0">
              <a:spcBef>
                <a:spcPts val="0"/>
              </a:spcBef>
              <a:buNone/>
            </a:pPr>
            <a:r>
              <a:rPr lang="en"/>
              <a:t>Cambodia is a small country in southeast Asia, to the west of Vietnam, south of Laos, and east of Thailand. It’s less than half the size of California, and was a colony for over 100 years in the era of European imperialism. It gained its freedom from France in 1953 (like many other countries did after WWII).</a:t>
            </a:r>
          </a:p>
        </p:txBody>
      </p:sp>
      <p:pic>
        <p:nvPicPr>
          <p:cNvPr id="66" name="Shape 66"/>
          <p:cNvPicPr preferRelativeResize="0"/>
          <p:nvPr/>
        </p:nvPicPr>
        <p:blipFill>
          <a:blip r:embed="rId3">
            <a:alphaModFix/>
          </a:blip>
          <a:stretch>
            <a:fillRect/>
          </a:stretch>
        </p:blipFill>
        <p:spPr>
          <a:xfrm>
            <a:off x="4899400" y="225450"/>
            <a:ext cx="3464849" cy="46471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sp>
        <p:nvSpPr>
          <p:cNvPr id="71" name="Shape 71"/>
          <p:cNvSpPr txBox="1"/>
          <p:nvPr>
            <p:ph type="title"/>
          </p:nvPr>
        </p:nvSpPr>
        <p:spPr>
          <a:xfrm>
            <a:off x="311700" y="445025"/>
            <a:ext cx="4080600" cy="572700"/>
          </a:xfrm>
          <a:prstGeom prst="rect">
            <a:avLst/>
          </a:prstGeom>
        </p:spPr>
        <p:txBody>
          <a:bodyPr anchorCtr="0" anchor="t" bIns="91425" lIns="91425" rIns="91425" tIns="91425">
            <a:noAutofit/>
          </a:bodyPr>
          <a:lstStyle/>
          <a:p>
            <a:pPr lvl="0" rtl="0">
              <a:spcBef>
                <a:spcPts val="0"/>
              </a:spcBef>
              <a:buNone/>
            </a:pPr>
            <a:r>
              <a:rPr lang="en"/>
              <a:t>When influences Where:</a:t>
            </a:r>
          </a:p>
        </p:txBody>
      </p:sp>
      <p:sp>
        <p:nvSpPr>
          <p:cNvPr id="72" name="Shape 72"/>
          <p:cNvSpPr txBox="1"/>
          <p:nvPr>
            <p:ph idx="1" type="body"/>
          </p:nvPr>
        </p:nvSpPr>
        <p:spPr>
          <a:xfrm>
            <a:off x="311700" y="1234075"/>
            <a:ext cx="4397700" cy="3334800"/>
          </a:xfrm>
          <a:prstGeom prst="rect">
            <a:avLst/>
          </a:prstGeom>
        </p:spPr>
        <p:txBody>
          <a:bodyPr anchorCtr="0" anchor="t" bIns="91425" lIns="91425" rIns="91425" tIns="91425">
            <a:noAutofit/>
          </a:bodyPr>
          <a:lstStyle/>
          <a:p>
            <a:pPr lvl="0" rtl="0">
              <a:spcBef>
                <a:spcPts val="0"/>
              </a:spcBef>
              <a:buNone/>
            </a:pPr>
            <a:r>
              <a:rPr lang="en"/>
              <a:t>Cambodia had the misfortune in the 1960s of being too close to Vietnam to escape the effects of the Vietnam War. The hereditary ruler of Cambodia, Norodom Sihanouk, had asserted neutrality while assisting BOTH sides - the Viet Cong secretly used ports and hiding places in Cambodia, while the U.S. was given knowledge of those hiding places and permission to attack.</a:t>
            </a:r>
          </a:p>
        </p:txBody>
      </p:sp>
      <p:pic>
        <p:nvPicPr>
          <p:cNvPr id="73" name="Shape 73"/>
          <p:cNvPicPr preferRelativeResize="0"/>
          <p:nvPr/>
        </p:nvPicPr>
        <p:blipFill>
          <a:blip r:embed="rId3">
            <a:alphaModFix/>
          </a:blip>
          <a:stretch>
            <a:fillRect/>
          </a:stretch>
        </p:blipFill>
        <p:spPr>
          <a:xfrm>
            <a:off x="4963275" y="1234074"/>
            <a:ext cx="3401199" cy="27513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type="title"/>
          </p:nvPr>
        </p:nvSpPr>
        <p:spPr>
          <a:xfrm>
            <a:off x="311700" y="445025"/>
            <a:ext cx="5242500" cy="572700"/>
          </a:xfrm>
          <a:prstGeom prst="rect">
            <a:avLst/>
          </a:prstGeom>
        </p:spPr>
        <p:txBody>
          <a:bodyPr anchorCtr="0" anchor="t" bIns="91425" lIns="91425" rIns="91425" tIns="91425">
            <a:noAutofit/>
          </a:bodyPr>
          <a:lstStyle/>
          <a:p>
            <a:pPr lvl="0" rtl="0">
              <a:spcBef>
                <a:spcPts val="0"/>
              </a:spcBef>
              <a:buNone/>
            </a:pPr>
            <a:r>
              <a:rPr lang="en"/>
              <a:t>Before the Vietnam War is Over:</a:t>
            </a:r>
          </a:p>
        </p:txBody>
      </p:sp>
      <p:sp>
        <p:nvSpPr>
          <p:cNvPr id="79" name="Shape 79"/>
          <p:cNvSpPr txBox="1"/>
          <p:nvPr>
            <p:ph idx="1" type="body"/>
          </p:nvPr>
        </p:nvSpPr>
        <p:spPr>
          <a:xfrm>
            <a:off x="311700" y="1234075"/>
            <a:ext cx="4397700" cy="3334800"/>
          </a:xfrm>
          <a:prstGeom prst="rect">
            <a:avLst/>
          </a:prstGeom>
        </p:spPr>
        <p:txBody>
          <a:bodyPr anchorCtr="0" anchor="t" bIns="91425" lIns="91425" rIns="91425" tIns="91425">
            <a:noAutofit/>
          </a:bodyPr>
          <a:lstStyle/>
          <a:p>
            <a:pPr lvl="0">
              <a:spcBef>
                <a:spcPts val="0"/>
              </a:spcBef>
              <a:buNone/>
            </a:pPr>
            <a:r>
              <a:rPr lang="en"/>
              <a:t>Sihanouk is deposed by Lon Nol, one of his own lieutenant-generals and a man backed by the United States, in 1970. Lon Nol is little more than a puppet leader.</a:t>
            </a:r>
          </a:p>
          <a:p>
            <a:pPr lvl="0" rtl="0">
              <a:spcBef>
                <a:spcPts val="0"/>
              </a:spcBef>
              <a:buNone/>
            </a:pPr>
            <a:r>
              <a:rPr lang="en"/>
              <a:t>Driven into exile, Sihanouk decides to take his loyal soldiers and join forces with the Khmer Rouge, who use this new popular support (many peasants like Sihanouk) to push ahead with a civil war.</a:t>
            </a:r>
          </a:p>
        </p:txBody>
      </p:sp>
      <p:pic>
        <p:nvPicPr>
          <p:cNvPr id="80" name="Shape 80"/>
          <p:cNvPicPr preferRelativeResize="0"/>
          <p:nvPr/>
        </p:nvPicPr>
        <p:blipFill>
          <a:blip r:embed="rId3">
            <a:alphaModFix/>
          </a:blip>
          <a:stretch>
            <a:fillRect/>
          </a:stretch>
        </p:blipFill>
        <p:spPr>
          <a:xfrm>
            <a:off x="4952224" y="1470700"/>
            <a:ext cx="3939474" cy="28615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title"/>
          </p:nvPr>
        </p:nvSpPr>
        <p:spPr>
          <a:xfrm>
            <a:off x="311700" y="445025"/>
            <a:ext cx="5242500" cy="572700"/>
          </a:xfrm>
          <a:prstGeom prst="rect">
            <a:avLst/>
          </a:prstGeom>
        </p:spPr>
        <p:txBody>
          <a:bodyPr anchorCtr="0" anchor="t" bIns="91425" lIns="91425" rIns="91425" tIns="91425">
            <a:noAutofit/>
          </a:bodyPr>
          <a:lstStyle/>
          <a:p>
            <a:pPr lvl="0" rtl="0">
              <a:spcBef>
                <a:spcPts val="0"/>
              </a:spcBef>
              <a:buNone/>
            </a:pPr>
            <a:r>
              <a:rPr lang="en"/>
              <a:t>But who are the Khmer Rouge?</a:t>
            </a:r>
          </a:p>
        </p:txBody>
      </p:sp>
      <p:sp>
        <p:nvSpPr>
          <p:cNvPr id="86" name="Shape 86"/>
          <p:cNvSpPr txBox="1"/>
          <p:nvPr>
            <p:ph idx="1" type="body"/>
          </p:nvPr>
        </p:nvSpPr>
        <p:spPr>
          <a:xfrm>
            <a:off x="178375" y="1133750"/>
            <a:ext cx="5090700" cy="3675300"/>
          </a:xfrm>
          <a:prstGeom prst="rect">
            <a:avLst/>
          </a:prstGeom>
        </p:spPr>
        <p:txBody>
          <a:bodyPr anchorCtr="0" anchor="t" bIns="91425" lIns="91425" rIns="91425" tIns="91425">
            <a:noAutofit/>
          </a:bodyPr>
          <a:lstStyle/>
          <a:p>
            <a:pPr lvl="0" rtl="0">
              <a:spcBef>
                <a:spcPts val="0"/>
              </a:spcBef>
              <a:buNone/>
            </a:pPr>
            <a:r>
              <a:rPr lang="en"/>
              <a:t>Pol Pot was their leader. He was not a peasant - he was educated in France, and admired the various Communist movements of the 20th century. He believed that Cambodia should be recreated, as a country, in the model of the Maoist ideal agrarian society. The clock would be set back to Year “Zero”, with all Western advancements removed, and all citizens would be used in massive farm labor projects. He began recruiting guerrillas long before the Vietnam War, initially to drive out France. </a:t>
            </a:r>
          </a:p>
        </p:txBody>
      </p:sp>
      <p:pic>
        <p:nvPicPr>
          <p:cNvPr id="87" name="Shape 87"/>
          <p:cNvPicPr preferRelativeResize="0"/>
          <p:nvPr/>
        </p:nvPicPr>
        <p:blipFill>
          <a:blip r:embed="rId3">
            <a:alphaModFix/>
          </a:blip>
          <a:stretch>
            <a:fillRect/>
          </a:stretch>
        </p:blipFill>
        <p:spPr>
          <a:xfrm>
            <a:off x="5201800" y="1357300"/>
            <a:ext cx="3810000" cy="2428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title"/>
          </p:nvPr>
        </p:nvSpPr>
        <p:spPr>
          <a:xfrm>
            <a:off x="311700" y="445025"/>
            <a:ext cx="5242500" cy="572700"/>
          </a:xfrm>
          <a:prstGeom prst="rect">
            <a:avLst/>
          </a:prstGeom>
        </p:spPr>
        <p:txBody>
          <a:bodyPr anchorCtr="0" anchor="t" bIns="91425" lIns="91425" rIns="91425" tIns="91425">
            <a:noAutofit/>
          </a:bodyPr>
          <a:lstStyle/>
          <a:p>
            <a:pPr lvl="0" rtl="0">
              <a:spcBef>
                <a:spcPts val="0"/>
              </a:spcBef>
              <a:buNone/>
            </a:pPr>
            <a:r>
              <a:rPr lang="en"/>
              <a:t>But who are the Khmer Rouge?</a:t>
            </a:r>
          </a:p>
        </p:txBody>
      </p:sp>
      <p:sp>
        <p:nvSpPr>
          <p:cNvPr id="93" name="Shape 93"/>
          <p:cNvSpPr txBox="1"/>
          <p:nvPr>
            <p:ph idx="1" type="body"/>
          </p:nvPr>
        </p:nvSpPr>
        <p:spPr>
          <a:xfrm>
            <a:off x="178375" y="1234075"/>
            <a:ext cx="4678800" cy="3575100"/>
          </a:xfrm>
          <a:prstGeom prst="rect">
            <a:avLst/>
          </a:prstGeom>
        </p:spPr>
        <p:txBody>
          <a:bodyPr anchorCtr="0" anchor="t" bIns="91425" lIns="91425" rIns="91425" tIns="91425">
            <a:noAutofit/>
          </a:bodyPr>
          <a:lstStyle/>
          <a:p>
            <a:pPr lvl="0">
              <a:spcBef>
                <a:spcPts val="0"/>
              </a:spcBef>
              <a:buNone/>
            </a:pPr>
            <a:r>
              <a:rPr lang="en"/>
              <a:t>The communist movement had some limited popularity in the 1940s, when Cambodians sought to kick out the French.</a:t>
            </a:r>
          </a:p>
          <a:p>
            <a:pPr lvl="0" rtl="0">
              <a:spcBef>
                <a:spcPts val="0"/>
              </a:spcBef>
              <a:buNone/>
            </a:pPr>
            <a:r>
              <a:rPr lang="en"/>
              <a:t>Pol Pot’s 1960s guerrilla movement started out small, but steadily grew in membership when Cambodians came to resent the U.S. for its bombings and influence on their government. However, the majority of Khmer Rouge soldiers were peasant teenage boys, who bought his message.  </a:t>
            </a:r>
          </a:p>
        </p:txBody>
      </p:sp>
      <p:pic>
        <p:nvPicPr>
          <p:cNvPr id="94" name="Shape 94"/>
          <p:cNvPicPr preferRelativeResize="0"/>
          <p:nvPr/>
        </p:nvPicPr>
        <p:blipFill>
          <a:blip r:embed="rId3">
            <a:alphaModFix/>
          </a:blip>
          <a:stretch>
            <a:fillRect/>
          </a:stretch>
        </p:blipFill>
        <p:spPr>
          <a:xfrm>
            <a:off x="4938000" y="1267387"/>
            <a:ext cx="3984798" cy="26087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type="title"/>
          </p:nvPr>
        </p:nvSpPr>
        <p:spPr>
          <a:xfrm>
            <a:off x="311700" y="445025"/>
            <a:ext cx="5242500" cy="572700"/>
          </a:xfrm>
          <a:prstGeom prst="rect">
            <a:avLst/>
          </a:prstGeom>
        </p:spPr>
        <p:txBody>
          <a:bodyPr anchorCtr="0" anchor="t" bIns="91425" lIns="91425" rIns="91425" tIns="91425">
            <a:noAutofit/>
          </a:bodyPr>
          <a:lstStyle/>
          <a:p>
            <a:pPr lvl="0" rtl="0">
              <a:spcBef>
                <a:spcPts val="0"/>
              </a:spcBef>
              <a:buNone/>
            </a:pPr>
            <a:r>
              <a:rPr lang="en"/>
              <a:t>What happened next?</a:t>
            </a:r>
          </a:p>
        </p:txBody>
      </p:sp>
      <p:sp>
        <p:nvSpPr>
          <p:cNvPr id="100" name="Shape 100"/>
          <p:cNvSpPr txBox="1"/>
          <p:nvPr>
            <p:ph idx="1" type="body"/>
          </p:nvPr>
        </p:nvSpPr>
        <p:spPr>
          <a:xfrm>
            <a:off x="178375" y="1234075"/>
            <a:ext cx="4678800" cy="3575100"/>
          </a:xfrm>
          <a:prstGeom prst="rect">
            <a:avLst/>
          </a:prstGeom>
        </p:spPr>
        <p:txBody>
          <a:bodyPr anchorCtr="0" anchor="t" bIns="91425" lIns="91425" rIns="91425" tIns="91425">
            <a:noAutofit/>
          </a:bodyPr>
          <a:lstStyle/>
          <a:p>
            <a:pPr lvl="0">
              <a:spcBef>
                <a:spcPts val="0"/>
              </a:spcBef>
              <a:buNone/>
            </a:pPr>
            <a:r>
              <a:rPr lang="en"/>
              <a:t>The Cambodian genocide cannot be explained without discussing the various events of Vietnamese and American incursions into Cambodia.</a:t>
            </a:r>
          </a:p>
          <a:p>
            <a:pPr lvl="0" rtl="0">
              <a:spcBef>
                <a:spcPts val="0"/>
              </a:spcBef>
              <a:buNone/>
            </a:pPr>
            <a:r>
              <a:rPr lang="en"/>
              <a:t>Even though Lon Nol was in power since 1970, and supported the U.S., the U.S. bombed Cambodia extensively in the years leading up to the end of the Vietnam War. Much of American foreign policy can be explained by the “domino theory”. </a:t>
            </a:r>
          </a:p>
        </p:txBody>
      </p:sp>
      <p:pic>
        <p:nvPicPr>
          <p:cNvPr id="101" name="Shape 101"/>
          <p:cNvPicPr preferRelativeResize="0"/>
          <p:nvPr/>
        </p:nvPicPr>
        <p:blipFill>
          <a:blip r:embed="rId3">
            <a:alphaModFix/>
          </a:blip>
          <a:stretch>
            <a:fillRect/>
          </a:stretch>
        </p:blipFill>
        <p:spPr>
          <a:xfrm>
            <a:off x="4857174" y="1091499"/>
            <a:ext cx="4048101" cy="2654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type="title"/>
          </p:nvPr>
        </p:nvSpPr>
        <p:spPr>
          <a:xfrm>
            <a:off x="311700" y="445025"/>
            <a:ext cx="5242500" cy="572700"/>
          </a:xfrm>
          <a:prstGeom prst="rect">
            <a:avLst/>
          </a:prstGeom>
        </p:spPr>
        <p:txBody>
          <a:bodyPr anchorCtr="0" anchor="t" bIns="91425" lIns="91425" rIns="91425" tIns="91425">
            <a:noAutofit/>
          </a:bodyPr>
          <a:lstStyle/>
          <a:p>
            <a:pPr lvl="0" rtl="0">
              <a:spcBef>
                <a:spcPts val="0"/>
              </a:spcBef>
              <a:buNone/>
            </a:pPr>
            <a:r>
              <a:rPr lang="en"/>
              <a:t>What happened next?</a:t>
            </a:r>
          </a:p>
        </p:txBody>
      </p:sp>
      <p:sp>
        <p:nvSpPr>
          <p:cNvPr id="107" name="Shape 107"/>
          <p:cNvSpPr txBox="1"/>
          <p:nvPr>
            <p:ph idx="1" type="body"/>
          </p:nvPr>
        </p:nvSpPr>
        <p:spPr>
          <a:xfrm>
            <a:off x="178375" y="1234075"/>
            <a:ext cx="4678800" cy="3575100"/>
          </a:xfrm>
          <a:prstGeom prst="rect">
            <a:avLst/>
          </a:prstGeom>
        </p:spPr>
        <p:txBody>
          <a:bodyPr anchorCtr="0" anchor="t" bIns="91425" lIns="91425" rIns="91425" tIns="91425">
            <a:noAutofit/>
          </a:bodyPr>
          <a:lstStyle/>
          <a:p>
            <a:pPr lvl="0">
              <a:spcBef>
                <a:spcPts val="0"/>
              </a:spcBef>
              <a:buNone/>
            </a:pPr>
            <a:r>
              <a:rPr lang="en"/>
              <a:t>The Vietnam War ended in 1975, with the U.S. driven out of South Vietnam. At the same time, Pol Pot seized the opportunity to topple Lon Nol from power, and the Kampuchean People’s Revolutionary Party took over Cambodia (soon to be renamed Kampuchea). </a:t>
            </a:r>
          </a:p>
          <a:p>
            <a:pPr lvl="0">
              <a:spcBef>
                <a:spcPts val="0"/>
              </a:spcBef>
              <a:buNone/>
            </a:pPr>
            <a:r>
              <a:rPr lang="en"/>
              <a:t>The Khmer Rouge lost no time in beginning their plan to reconstruct Cambodia in the image of the agrarian ideal.</a:t>
            </a:r>
          </a:p>
          <a:p>
            <a:pPr lvl="0" rtl="0">
              <a:spcBef>
                <a:spcPts val="0"/>
              </a:spcBef>
              <a:buNone/>
            </a:pPr>
            <a:r>
              <a:t/>
            </a:r>
            <a:endParaRPr/>
          </a:p>
        </p:txBody>
      </p:sp>
      <p:pic>
        <p:nvPicPr>
          <p:cNvPr id="108" name="Shape 108"/>
          <p:cNvPicPr preferRelativeResize="0"/>
          <p:nvPr/>
        </p:nvPicPr>
        <p:blipFill>
          <a:blip r:embed="rId3">
            <a:alphaModFix/>
          </a:blip>
          <a:stretch>
            <a:fillRect/>
          </a:stretch>
        </p:blipFill>
        <p:spPr>
          <a:xfrm>
            <a:off x="5230275" y="1397798"/>
            <a:ext cx="3509925" cy="2334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type="title"/>
          </p:nvPr>
        </p:nvSpPr>
        <p:spPr>
          <a:xfrm>
            <a:off x="290575" y="202100"/>
            <a:ext cx="5242500" cy="572700"/>
          </a:xfrm>
          <a:prstGeom prst="rect">
            <a:avLst/>
          </a:prstGeom>
        </p:spPr>
        <p:txBody>
          <a:bodyPr anchorCtr="0" anchor="t" bIns="91425" lIns="91425" rIns="91425" tIns="91425">
            <a:noAutofit/>
          </a:bodyPr>
          <a:lstStyle/>
          <a:p>
            <a:pPr lvl="0" rtl="0">
              <a:spcBef>
                <a:spcPts val="0"/>
              </a:spcBef>
              <a:buNone/>
            </a:pPr>
            <a:r>
              <a:rPr lang="en"/>
              <a:t>Steps taken by the Khmer Rouge:</a:t>
            </a:r>
          </a:p>
        </p:txBody>
      </p:sp>
      <p:sp>
        <p:nvSpPr>
          <p:cNvPr id="114" name="Shape 114"/>
          <p:cNvSpPr txBox="1"/>
          <p:nvPr>
            <p:ph idx="1" type="body"/>
          </p:nvPr>
        </p:nvSpPr>
        <p:spPr>
          <a:xfrm>
            <a:off x="178375" y="954200"/>
            <a:ext cx="5027400" cy="4045200"/>
          </a:xfrm>
          <a:prstGeom prst="rect">
            <a:avLst/>
          </a:prstGeom>
        </p:spPr>
        <p:txBody>
          <a:bodyPr anchorCtr="0" anchor="t" bIns="91425" lIns="91425" rIns="91425" tIns="91425">
            <a:noAutofit/>
          </a:bodyPr>
          <a:lstStyle/>
          <a:p>
            <a:pPr lvl="0">
              <a:spcBef>
                <a:spcPts val="0"/>
              </a:spcBef>
              <a:buNone/>
            </a:pPr>
            <a:r>
              <a:rPr lang="en"/>
              <a:t>The program to redesign society included:</a:t>
            </a:r>
          </a:p>
          <a:p>
            <a:pPr indent="-228600" lvl="0" marL="457200" rtl="0">
              <a:spcBef>
                <a:spcPts val="0"/>
              </a:spcBef>
              <a:buAutoNum type="arabicParenR"/>
            </a:pPr>
            <a:r>
              <a:rPr lang="en"/>
              <a:t>Forcibly evacuating the cities and sending everyone to farms</a:t>
            </a:r>
          </a:p>
          <a:p>
            <a:pPr indent="-228600" lvl="0" marL="457200" rtl="0">
              <a:spcBef>
                <a:spcPts val="0"/>
              </a:spcBef>
              <a:buAutoNum type="arabicParenR"/>
            </a:pPr>
            <a:r>
              <a:rPr lang="en"/>
              <a:t>Closing the factories, hospitals, colleges and grade schools</a:t>
            </a:r>
          </a:p>
          <a:p>
            <a:pPr indent="-228600" lvl="0" marL="457200" rtl="0">
              <a:spcBef>
                <a:spcPts val="0"/>
              </a:spcBef>
              <a:buAutoNum type="arabicParenR"/>
            </a:pPr>
            <a:r>
              <a:rPr lang="en"/>
              <a:t>Abolishing currency and private property</a:t>
            </a:r>
          </a:p>
          <a:p>
            <a:pPr indent="-228600" lvl="0" marL="457200" rtl="0">
              <a:spcBef>
                <a:spcPts val="0"/>
              </a:spcBef>
              <a:buAutoNum type="arabicParenR"/>
            </a:pPr>
            <a:r>
              <a:rPr lang="en"/>
              <a:t>Abolishing all political and civil rights</a:t>
            </a:r>
          </a:p>
          <a:p>
            <a:pPr indent="-228600" lvl="0" marL="457200" rtl="0">
              <a:spcBef>
                <a:spcPts val="0"/>
              </a:spcBef>
              <a:buAutoNum type="arabicParenR"/>
            </a:pPr>
            <a:r>
              <a:rPr lang="en"/>
              <a:t>Banning religion</a:t>
            </a:r>
          </a:p>
          <a:p>
            <a:pPr indent="-228600" lvl="0" marL="457200" rtl="0">
              <a:spcBef>
                <a:spcPts val="0"/>
              </a:spcBef>
              <a:buAutoNum type="arabicParenR"/>
            </a:pPr>
            <a:r>
              <a:rPr lang="en"/>
              <a:t>Banning modern technology</a:t>
            </a:r>
          </a:p>
          <a:p>
            <a:pPr indent="-228600" lvl="0" marL="457200" rtl="0">
              <a:spcBef>
                <a:spcPts val="0"/>
              </a:spcBef>
              <a:buAutoNum type="arabicParenR"/>
            </a:pPr>
            <a:r>
              <a:rPr lang="en"/>
              <a:t>Separating children from parents, and sending them to different farms</a:t>
            </a:r>
          </a:p>
          <a:p>
            <a:pPr lvl="0" rtl="0">
              <a:spcBef>
                <a:spcPts val="0"/>
              </a:spcBef>
              <a:buNone/>
            </a:pPr>
            <a:r>
              <a:t/>
            </a:r>
            <a:endParaRPr/>
          </a:p>
        </p:txBody>
      </p:sp>
      <p:pic>
        <p:nvPicPr>
          <p:cNvPr id="115" name="Shape 115"/>
          <p:cNvPicPr preferRelativeResize="0"/>
          <p:nvPr/>
        </p:nvPicPr>
        <p:blipFill>
          <a:blip r:embed="rId3">
            <a:alphaModFix/>
          </a:blip>
          <a:stretch>
            <a:fillRect/>
          </a:stretch>
        </p:blipFill>
        <p:spPr>
          <a:xfrm>
            <a:off x="5409825" y="1404686"/>
            <a:ext cx="3509925" cy="2334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