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432" y="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747524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By Goran tek-en, CC BY-SA 4.0, https://commons.wikimedia.org/w/index.php?curid=39761945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By Goran tek-en, CC BY-SA 4.0, https://commons.wikimedia.org/w/index.php?curid=39761945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By Goran tek-en, CC BY-SA 4.0, https://commons.wikimedia.org/w/index.php?curid=39761945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armenian-genocide.org/photo_elder.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The American Response to the Armenian Genocide</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The Limits of Aid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America’s Stance Today:</a:t>
            </a:r>
          </a:p>
          <a:p>
            <a:pPr lvl="0">
              <a:spcBef>
                <a:spcPts val="0"/>
              </a:spcBef>
              <a:buNone/>
            </a:pPr>
            <a:endParaRPr/>
          </a:p>
        </p:txBody>
      </p:sp>
      <p:sp>
        <p:nvSpPr>
          <p:cNvPr id="113" name="Shape 113"/>
          <p:cNvSpPr txBox="1">
            <a:spLocks noGrp="1"/>
          </p:cNvSpPr>
          <p:nvPr>
            <p:ph type="body" idx="1"/>
          </p:nvPr>
        </p:nvSpPr>
        <p:spPr>
          <a:xfrm>
            <a:off x="311700" y="1152475"/>
            <a:ext cx="2913000" cy="1929300"/>
          </a:xfrm>
          <a:prstGeom prst="rect">
            <a:avLst/>
          </a:prstGeom>
        </p:spPr>
        <p:txBody>
          <a:bodyPr lIns="91425" tIns="91425" rIns="91425" bIns="91425" anchor="t" anchorCtr="0">
            <a:noAutofit/>
          </a:bodyPr>
          <a:lstStyle/>
          <a:p>
            <a:pPr lvl="0">
              <a:spcBef>
                <a:spcPts val="0"/>
              </a:spcBef>
              <a:buNone/>
            </a:pPr>
            <a:r>
              <a:rPr lang="en">
                <a:solidFill>
                  <a:srgbClr val="FFFFFF"/>
                </a:solidFill>
                <a:latin typeface="Playfair Display"/>
                <a:ea typeface="Playfair Display"/>
                <a:cs typeface="Playfair Display"/>
                <a:sym typeface="Playfair Display"/>
              </a:rPr>
              <a:t>On a state by state basis: The green-colored states are the ones which have chosen to recognize the Armenian Genocide. </a:t>
            </a:r>
          </a:p>
        </p:txBody>
      </p:sp>
      <p:pic>
        <p:nvPicPr>
          <p:cNvPr id="114" name="Shape 114"/>
          <p:cNvPicPr preferRelativeResize="0"/>
          <p:nvPr/>
        </p:nvPicPr>
        <p:blipFill>
          <a:blip r:embed="rId3">
            <a:alphaModFix/>
          </a:blip>
          <a:stretch>
            <a:fillRect/>
          </a:stretch>
        </p:blipFill>
        <p:spPr>
          <a:xfrm>
            <a:off x="3224699" y="1017724"/>
            <a:ext cx="5700799" cy="35606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America’s Stance Today:</a:t>
            </a:r>
          </a:p>
          <a:p>
            <a:pPr lvl="0" rtl="0">
              <a:spcBef>
                <a:spcPts val="0"/>
              </a:spcBef>
              <a:buNone/>
            </a:pPr>
            <a:endParaRPr/>
          </a:p>
        </p:txBody>
      </p:sp>
      <p:sp>
        <p:nvSpPr>
          <p:cNvPr id="120" name="Shape 120"/>
          <p:cNvSpPr txBox="1">
            <a:spLocks noGrp="1"/>
          </p:cNvSpPr>
          <p:nvPr>
            <p:ph type="body" idx="1"/>
          </p:nvPr>
        </p:nvSpPr>
        <p:spPr>
          <a:xfrm>
            <a:off x="311700" y="1152475"/>
            <a:ext cx="2913000" cy="3560700"/>
          </a:xfrm>
          <a:prstGeom prst="rect">
            <a:avLst/>
          </a:prstGeom>
        </p:spPr>
        <p:txBody>
          <a:bodyPr lIns="91425" tIns="91425" rIns="91425" bIns="91425" anchor="t" anchorCtr="0">
            <a:noAutofit/>
          </a:bodyPr>
          <a:lstStyle/>
          <a:p>
            <a:pPr lvl="0">
              <a:spcBef>
                <a:spcPts val="0"/>
              </a:spcBef>
              <a:buNone/>
            </a:pPr>
            <a:r>
              <a:rPr lang="en">
                <a:solidFill>
                  <a:srgbClr val="FFFFFF"/>
                </a:solidFill>
                <a:latin typeface="Playfair Display"/>
                <a:ea typeface="Playfair Display"/>
                <a:cs typeface="Playfair Display"/>
                <a:sym typeface="Playfair Display"/>
              </a:rPr>
              <a:t>Starting in the 1970s, the U.S. called it a genocide in some Congressional resolutions. </a:t>
            </a:r>
          </a:p>
          <a:p>
            <a:pPr lvl="0">
              <a:spcBef>
                <a:spcPts val="0"/>
              </a:spcBef>
              <a:buNone/>
            </a:pPr>
            <a:r>
              <a:rPr lang="en">
                <a:solidFill>
                  <a:srgbClr val="FFFFFF"/>
                </a:solidFill>
                <a:latin typeface="Playfair Display"/>
                <a:ea typeface="Playfair Display"/>
                <a:cs typeface="Playfair Display"/>
                <a:sym typeface="Playfair Display"/>
              </a:rPr>
              <a:t>In 1981, Ronald Reagan called it a genocide.</a:t>
            </a:r>
          </a:p>
          <a:p>
            <a:pPr lvl="0">
              <a:spcBef>
                <a:spcPts val="0"/>
              </a:spcBef>
              <a:buNone/>
            </a:pPr>
            <a:r>
              <a:rPr lang="en">
                <a:solidFill>
                  <a:srgbClr val="FFFFFF"/>
                </a:solidFill>
                <a:latin typeface="Playfair Display"/>
                <a:ea typeface="Playfair Display"/>
                <a:cs typeface="Playfair Display"/>
                <a:sym typeface="Playfair Display"/>
              </a:rPr>
              <a:t>But today, what is our stance?</a:t>
            </a:r>
          </a:p>
          <a:p>
            <a:pPr lvl="0" rtl="0">
              <a:spcBef>
                <a:spcPts val="0"/>
              </a:spcBef>
              <a:buNone/>
            </a:pPr>
            <a:endParaRPr>
              <a:solidFill>
                <a:srgbClr val="FFFFFF"/>
              </a:solidFill>
            </a:endParaRPr>
          </a:p>
        </p:txBody>
      </p:sp>
      <p:pic>
        <p:nvPicPr>
          <p:cNvPr id="121" name="Shape 121"/>
          <p:cNvPicPr preferRelativeResize="0"/>
          <p:nvPr/>
        </p:nvPicPr>
        <p:blipFill>
          <a:blip r:embed="rId3">
            <a:alphaModFix/>
          </a:blip>
          <a:stretch>
            <a:fillRect/>
          </a:stretch>
        </p:blipFill>
        <p:spPr>
          <a:xfrm>
            <a:off x="3743025" y="1152474"/>
            <a:ext cx="5089274" cy="33895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268000"/>
            <a:ext cx="8520600" cy="572700"/>
          </a:xfrm>
          <a:prstGeom prst="rect">
            <a:avLst/>
          </a:prstGeom>
        </p:spPr>
        <p:txBody>
          <a:bodyPr lIns="91425" tIns="91425" rIns="91425" bIns="91425" anchor="t" anchorCtr="0">
            <a:noAutofit/>
          </a:bodyPr>
          <a:lstStyle/>
          <a:p>
            <a:pPr lvl="0" rtl="0">
              <a:spcBef>
                <a:spcPts val="0"/>
              </a:spcBef>
              <a:buNone/>
            </a:pPr>
            <a:r>
              <a:rPr lang="en"/>
              <a:t>America’s Stance Today:</a:t>
            </a:r>
          </a:p>
          <a:p>
            <a:pPr lvl="0" rtl="0">
              <a:spcBef>
                <a:spcPts val="0"/>
              </a:spcBef>
              <a:buNone/>
            </a:pPr>
            <a:endParaRPr/>
          </a:p>
        </p:txBody>
      </p:sp>
      <p:sp>
        <p:nvSpPr>
          <p:cNvPr id="127" name="Shape 127"/>
          <p:cNvSpPr txBox="1">
            <a:spLocks noGrp="1"/>
          </p:cNvSpPr>
          <p:nvPr>
            <p:ph type="body" idx="1"/>
          </p:nvPr>
        </p:nvSpPr>
        <p:spPr>
          <a:xfrm>
            <a:off x="311700" y="1152475"/>
            <a:ext cx="2913000" cy="3560700"/>
          </a:xfrm>
          <a:prstGeom prst="rect">
            <a:avLst/>
          </a:prstGeom>
        </p:spPr>
        <p:txBody>
          <a:bodyPr lIns="91425" tIns="91425" rIns="91425" bIns="91425" anchor="t" anchorCtr="0">
            <a:noAutofit/>
          </a:bodyPr>
          <a:lstStyle/>
          <a:p>
            <a:pPr lvl="0">
              <a:spcBef>
                <a:spcPts val="0"/>
              </a:spcBef>
              <a:buNone/>
            </a:pPr>
            <a:r>
              <a:rPr lang="en" sz="1200">
                <a:solidFill>
                  <a:srgbClr val="FFFFFF"/>
                </a:solidFill>
                <a:latin typeface="Playfair Display"/>
                <a:ea typeface="Playfair Display"/>
                <a:cs typeface="Playfair Display"/>
                <a:sym typeface="Playfair Display"/>
              </a:rPr>
              <a:t>Barack Obama, January 2008: </a:t>
            </a:r>
            <a:r>
              <a:rPr lang="en" sz="1200" i="1">
                <a:solidFill>
                  <a:srgbClr val="FFFFFF"/>
                </a:solidFill>
                <a:latin typeface="Playfair Display"/>
                <a:ea typeface="Playfair Display"/>
                <a:cs typeface="Playfair Display"/>
                <a:sym typeface="Playfair Display"/>
              </a:rPr>
              <a:t>“As a senator, I strongly support passage of the Armenian Genocide Resolution (H.Res.106 and S.Res.106), and as President I will recognize the Armenian Genocide.”</a:t>
            </a:r>
          </a:p>
          <a:p>
            <a:pPr lvl="0">
              <a:spcBef>
                <a:spcPts val="0"/>
              </a:spcBef>
              <a:buNone/>
            </a:pPr>
            <a:r>
              <a:rPr lang="en" sz="1200">
                <a:solidFill>
                  <a:srgbClr val="FFFFFF"/>
                </a:solidFill>
                <a:latin typeface="Playfair Display"/>
                <a:ea typeface="Playfair Display"/>
                <a:cs typeface="Playfair Display"/>
                <a:sym typeface="Playfair Display"/>
              </a:rPr>
              <a:t>Barack Obama, in his annual April 24th remembrance speeches, has never called the events of 1914-1915 a genocide. </a:t>
            </a:r>
          </a:p>
          <a:p>
            <a:pPr lvl="0" rtl="0">
              <a:spcBef>
                <a:spcPts val="0"/>
              </a:spcBef>
              <a:buNone/>
            </a:pPr>
            <a:r>
              <a:rPr lang="en" sz="1200">
                <a:solidFill>
                  <a:srgbClr val="FFFFFF"/>
                </a:solidFill>
                <a:latin typeface="Playfair Display"/>
                <a:ea typeface="Playfair Display"/>
                <a:cs typeface="Playfair Display"/>
                <a:sym typeface="Playfair Display"/>
              </a:rPr>
              <a:t>Why not? He, and his predecessors, do not want to lose the goodwill and cooperation of Turkey, an ally in the Middle East.</a:t>
            </a:r>
          </a:p>
          <a:p>
            <a:pPr lvl="0" rtl="0">
              <a:spcBef>
                <a:spcPts val="0"/>
              </a:spcBef>
              <a:buNone/>
            </a:pPr>
            <a:endParaRPr>
              <a:solidFill>
                <a:srgbClr val="FFFFFF"/>
              </a:solidFill>
            </a:endParaRPr>
          </a:p>
        </p:txBody>
      </p:sp>
      <p:pic>
        <p:nvPicPr>
          <p:cNvPr id="128" name="Shape 128"/>
          <p:cNvPicPr preferRelativeResize="0"/>
          <p:nvPr/>
        </p:nvPicPr>
        <p:blipFill>
          <a:blip r:embed="rId3">
            <a:alphaModFix/>
          </a:blip>
          <a:stretch>
            <a:fillRect/>
          </a:stretch>
        </p:blipFill>
        <p:spPr>
          <a:xfrm>
            <a:off x="3743025" y="1152474"/>
            <a:ext cx="5089274" cy="33895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Effect transition="in" filter="fade">
                                      <p:cBhvr>
                                        <p:cTn id="7" dur="1000"/>
                                        <p:tgtEl>
                                          <p:spTgt spid="1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Effect transition="in" filter="fade">
                                      <p:cBhvr>
                                        <p:cTn id="12" dur="1000"/>
                                        <p:tgtEl>
                                          <p:spTgt spid="1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Effect transition="in" filter="fade">
                                      <p:cBhvr>
                                        <p:cTn id="17" dur="1000"/>
                                        <p:tgtEl>
                                          <p:spTgt spid="1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Effect transition="in" filter="fade">
                                      <p:cBhvr>
                                        <p:cTn id="22" dur="1000"/>
                                        <p:tgtEl>
                                          <p:spTgt spid="1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Reading: “Denial, Free Speech and Hate Speech” </a:t>
            </a:r>
          </a:p>
        </p:txBody>
      </p:sp>
      <p:sp>
        <p:nvSpPr>
          <p:cNvPr id="134" name="Shape 13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a:solidFill>
                  <a:srgbClr val="FFFFFF"/>
                </a:solidFill>
              </a:rPr>
              <a:t>Your thoughts:</a:t>
            </a:r>
          </a:p>
          <a:p>
            <a:pPr lvl="0">
              <a:spcBef>
                <a:spcPts val="0"/>
              </a:spcBef>
              <a:buNone/>
            </a:pPr>
            <a:r>
              <a:rPr lang="en" sz="1400">
                <a:solidFill>
                  <a:srgbClr val="FFFFFF"/>
                </a:solidFill>
                <a:latin typeface="Playfair Display"/>
                <a:ea typeface="Playfair Display"/>
                <a:cs typeface="Playfair Display"/>
                <a:sym typeface="Playfair Display"/>
              </a:rPr>
              <a:t>What is “relativism”?</a:t>
            </a:r>
          </a:p>
          <a:p>
            <a:pPr lvl="0">
              <a:spcBef>
                <a:spcPts val="0"/>
              </a:spcBef>
              <a:buNone/>
            </a:pPr>
            <a:r>
              <a:rPr lang="en" sz="1400">
                <a:solidFill>
                  <a:srgbClr val="FFFFFF"/>
                </a:solidFill>
                <a:latin typeface="Playfair Display"/>
                <a:ea typeface="Playfair Display"/>
                <a:cs typeface="Playfair Display"/>
                <a:sym typeface="Playfair Display"/>
              </a:rPr>
              <a:t>What is a “false equivalency”?</a:t>
            </a:r>
          </a:p>
          <a:p>
            <a:pPr lvl="0">
              <a:spcBef>
                <a:spcPts val="0"/>
              </a:spcBef>
              <a:buNone/>
            </a:pPr>
            <a:r>
              <a:rPr lang="en" sz="1400">
                <a:solidFill>
                  <a:srgbClr val="FFFFFF"/>
                </a:solidFill>
                <a:latin typeface="Playfair Display"/>
                <a:ea typeface="Playfair Display"/>
                <a:cs typeface="Playfair Display"/>
                <a:sym typeface="Playfair Display"/>
              </a:rPr>
              <a:t>What First Amendment Rights is Theriault referencing?</a:t>
            </a:r>
          </a:p>
          <a:p>
            <a:pPr lvl="0">
              <a:spcBef>
                <a:spcPts val="0"/>
              </a:spcBef>
              <a:buNone/>
            </a:pPr>
            <a:r>
              <a:rPr lang="en" sz="1400">
                <a:solidFill>
                  <a:srgbClr val="FFFFFF"/>
                </a:solidFill>
                <a:latin typeface="Playfair Display"/>
                <a:ea typeface="Playfair Display"/>
                <a:cs typeface="Playfair Display"/>
                <a:sym typeface="Playfair Display"/>
              </a:rPr>
              <a:t>Is denying genocide like being an accessory to a crime?</a:t>
            </a:r>
          </a:p>
          <a:p>
            <a:pPr lvl="0" rtl="0">
              <a:spcBef>
                <a:spcPts val="0"/>
              </a:spcBef>
              <a:buNone/>
            </a:pPr>
            <a:r>
              <a:rPr lang="en" sz="1400">
                <a:solidFill>
                  <a:srgbClr val="FFFFFF"/>
                </a:solidFill>
                <a:latin typeface="Playfair Display"/>
                <a:ea typeface="Playfair Display"/>
                <a:cs typeface="Playfair Display"/>
                <a:sym typeface="Playfair Display"/>
              </a:rPr>
              <a:t>Is genocide denial a form of hate speech?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10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10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10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1000"/>
                                        <p:tgtEl>
                                          <p:spTgt spid="1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Effect transition="in" filter="fade">
                                      <p:cBhvr>
                                        <p:cTn id="27" dur="1000"/>
                                        <p:tgtEl>
                                          <p:spTgt spid="1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4">
                                            <p:txEl>
                                              <p:pRg st="5" end="5"/>
                                            </p:txEl>
                                          </p:spTgt>
                                        </p:tgtEl>
                                        <p:attrNameLst>
                                          <p:attrName>style.visibility</p:attrName>
                                        </p:attrNameLst>
                                      </p:cBhvr>
                                      <p:to>
                                        <p:strVal val="visible"/>
                                      </p:to>
                                    </p:set>
                                    <p:animEffect transition="in" filter="fade">
                                      <p:cBhvr>
                                        <p:cTn id="32" dur="1000"/>
                                        <p:tgtEl>
                                          <p:spTgt spid="1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2757600" cy="572700"/>
          </a:xfrm>
          <a:prstGeom prst="rect">
            <a:avLst/>
          </a:prstGeom>
        </p:spPr>
        <p:txBody>
          <a:bodyPr lIns="91425" tIns="91425" rIns="91425" bIns="91425" anchor="t" anchorCtr="0">
            <a:noAutofit/>
          </a:bodyPr>
          <a:lstStyle/>
          <a:p>
            <a:pPr lvl="0">
              <a:spcBef>
                <a:spcPts val="0"/>
              </a:spcBef>
              <a:buNone/>
            </a:pPr>
            <a:r>
              <a:rPr lang="en"/>
              <a:t>Aid Posters</a:t>
            </a:r>
          </a:p>
        </p:txBody>
      </p:sp>
      <p:sp>
        <p:nvSpPr>
          <p:cNvPr id="61" name="Shape 61"/>
          <p:cNvSpPr txBox="1">
            <a:spLocks noGrp="1"/>
          </p:cNvSpPr>
          <p:nvPr>
            <p:ph type="body" idx="1"/>
          </p:nvPr>
        </p:nvSpPr>
        <p:spPr>
          <a:xfrm>
            <a:off x="311700" y="1152475"/>
            <a:ext cx="3537300" cy="3416400"/>
          </a:xfrm>
          <a:prstGeom prst="rect">
            <a:avLst/>
          </a:prstGeom>
        </p:spPr>
        <p:txBody>
          <a:bodyPr lIns="91425" tIns="91425" rIns="91425" bIns="91425" anchor="t" anchorCtr="0">
            <a:noAutofit/>
          </a:bodyPr>
          <a:lstStyle/>
          <a:p>
            <a:pPr marL="457200" lvl="0" indent="-228600" rtl="0">
              <a:spcBef>
                <a:spcPts val="0"/>
              </a:spcBef>
              <a:buClr>
                <a:srgbClr val="FFFFFF"/>
              </a:buClr>
              <a:buAutoNum type="arabicParenR"/>
            </a:pPr>
            <a:r>
              <a:rPr lang="en">
                <a:solidFill>
                  <a:srgbClr val="FFFFFF"/>
                </a:solidFill>
              </a:rPr>
              <a:t>What imagery is this poster relying on?</a:t>
            </a:r>
          </a:p>
          <a:p>
            <a:pPr lvl="0" rtl="0">
              <a:spcBef>
                <a:spcPts val="0"/>
              </a:spcBef>
              <a:buNone/>
            </a:pPr>
            <a:endParaRPr>
              <a:solidFill>
                <a:srgbClr val="FFFFFF"/>
              </a:solidFill>
            </a:endParaRPr>
          </a:p>
          <a:p>
            <a:pPr marL="457200" lvl="0" indent="-228600">
              <a:spcBef>
                <a:spcPts val="0"/>
              </a:spcBef>
              <a:buClr>
                <a:srgbClr val="FFFFFF"/>
              </a:buClr>
              <a:buAutoNum type="arabicParenR"/>
            </a:pPr>
            <a:r>
              <a:rPr lang="en">
                <a:solidFill>
                  <a:srgbClr val="FFFFFF"/>
                </a:solidFill>
              </a:rPr>
              <a:t>What message is this aid organization making - explicitly, and implicitly?</a:t>
            </a:r>
          </a:p>
        </p:txBody>
      </p:sp>
      <p:pic>
        <p:nvPicPr>
          <p:cNvPr id="62" name="Shape 62"/>
          <p:cNvPicPr preferRelativeResize="0"/>
          <p:nvPr/>
        </p:nvPicPr>
        <p:blipFill>
          <a:blip r:embed="rId3">
            <a:alphaModFix/>
          </a:blip>
          <a:stretch>
            <a:fillRect/>
          </a:stretch>
        </p:blipFill>
        <p:spPr>
          <a:xfrm>
            <a:off x="4788499" y="192250"/>
            <a:ext cx="3140925" cy="475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2757600" cy="572700"/>
          </a:xfrm>
          <a:prstGeom prst="rect">
            <a:avLst/>
          </a:prstGeom>
        </p:spPr>
        <p:txBody>
          <a:bodyPr lIns="91425" tIns="91425" rIns="91425" bIns="91425" anchor="t" anchorCtr="0">
            <a:noAutofit/>
          </a:bodyPr>
          <a:lstStyle/>
          <a:p>
            <a:pPr lvl="0" rtl="0">
              <a:spcBef>
                <a:spcPts val="0"/>
              </a:spcBef>
              <a:buNone/>
            </a:pPr>
            <a:r>
              <a:rPr lang="en"/>
              <a:t>Aid Posters</a:t>
            </a:r>
          </a:p>
        </p:txBody>
      </p:sp>
      <p:sp>
        <p:nvSpPr>
          <p:cNvPr id="68" name="Shape 68"/>
          <p:cNvSpPr txBox="1">
            <a:spLocks noGrp="1"/>
          </p:cNvSpPr>
          <p:nvPr>
            <p:ph type="body" idx="1"/>
          </p:nvPr>
        </p:nvSpPr>
        <p:spPr>
          <a:xfrm>
            <a:off x="311700" y="1152475"/>
            <a:ext cx="3537300" cy="3416400"/>
          </a:xfrm>
          <a:prstGeom prst="rect">
            <a:avLst/>
          </a:prstGeom>
        </p:spPr>
        <p:txBody>
          <a:bodyPr lIns="91425" tIns="91425" rIns="91425" bIns="91425" anchor="t" anchorCtr="0">
            <a:noAutofit/>
          </a:bodyPr>
          <a:lstStyle/>
          <a:p>
            <a:pPr marL="457200" lvl="0" indent="-228600" rtl="0">
              <a:spcBef>
                <a:spcPts val="0"/>
              </a:spcBef>
              <a:buClr>
                <a:srgbClr val="FFFFFF"/>
              </a:buClr>
              <a:buAutoNum type="arabicParenR"/>
            </a:pPr>
            <a:r>
              <a:rPr lang="en">
                <a:solidFill>
                  <a:srgbClr val="FFFFFF"/>
                </a:solidFill>
              </a:rPr>
              <a:t>What imagery is this poster relying on?</a:t>
            </a:r>
          </a:p>
          <a:p>
            <a:pPr lvl="0" rtl="0">
              <a:spcBef>
                <a:spcPts val="0"/>
              </a:spcBef>
              <a:buNone/>
            </a:pPr>
            <a:endParaRPr>
              <a:solidFill>
                <a:srgbClr val="FFFFFF"/>
              </a:solidFill>
            </a:endParaRPr>
          </a:p>
          <a:p>
            <a:pPr marL="457200" lvl="0" indent="-228600" rtl="0">
              <a:spcBef>
                <a:spcPts val="0"/>
              </a:spcBef>
              <a:buClr>
                <a:srgbClr val="FFFFFF"/>
              </a:buClr>
              <a:buAutoNum type="arabicParenR"/>
            </a:pPr>
            <a:r>
              <a:rPr lang="en">
                <a:solidFill>
                  <a:srgbClr val="FFFFFF"/>
                </a:solidFill>
              </a:rPr>
              <a:t>What message is this aid organization making - explicitly, and implicitly?</a:t>
            </a:r>
          </a:p>
        </p:txBody>
      </p:sp>
      <p:pic>
        <p:nvPicPr>
          <p:cNvPr id="69" name="Shape 69"/>
          <p:cNvPicPr preferRelativeResize="0"/>
          <p:nvPr/>
        </p:nvPicPr>
        <p:blipFill>
          <a:blip r:embed="rId3">
            <a:alphaModFix/>
          </a:blip>
          <a:stretch>
            <a:fillRect/>
          </a:stretch>
        </p:blipFill>
        <p:spPr>
          <a:xfrm>
            <a:off x="4739350" y="184350"/>
            <a:ext cx="3445875" cy="4774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2757600" cy="572700"/>
          </a:xfrm>
          <a:prstGeom prst="rect">
            <a:avLst/>
          </a:prstGeom>
        </p:spPr>
        <p:txBody>
          <a:bodyPr lIns="91425" tIns="91425" rIns="91425" bIns="91425" anchor="t" anchorCtr="0">
            <a:noAutofit/>
          </a:bodyPr>
          <a:lstStyle/>
          <a:p>
            <a:pPr lvl="0" rtl="0">
              <a:spcBef>
                <a:spcPts val="0"/>
              </a:spcBef>
              <a:buNone/>
            </a:pPr>
            <a:r>
              <a:rPr lang="en"/>
              <a:t>Aid Posters</a:t>
            </a:r>
          </a:p>
        </p:txBody>
      </p:sp>
      <p:sp>
        <p:nvSpPr>
          <p:cNvPr id="75" name="Shape 75"/>
          <p:cNvSpPr txBox="1">
            <a:spLocks noGrp="1"/>
          </p:cNvSpPr>
          <p:nvPr>
            <p:ph type="body" idx="1"/>
          </p:nvPr>
        </p:nvSpPr>
        <p:spPr>
          <a:xfrm>
            <a:off x="311700" y="1152475"/>
            <a:ext cx="3537300" cy="3416400"/>
          </a:xfrm>
          <a:prstGeom prst="rect">
            <a:avLst/>
          </a:prstGeom>
        </p:spPr>
        <p:txBody>
          <a:bodyPr lIns="91425" tIns="91425" rIns="91425" bIns="91425" anchor="t" anchorCtr="0">
            <a:noAutofit/>
          </a:bodyPr>
          <a:lstStyle/>
          <a:p>
            <a:pPr marL="457200" lvl="0" indent="-228600" rtl="0">
              <a:spcBef>
                <a:spcPts val="0"/>
              </a:spcBef>
              <a:buClr>
                <a:srgbClr val="FFFFFF"/>
              </a:buClr>
              <a:buAutoNum type="arabicParenR"/>
            </a:pPr>
            <a:r>
              <a:rPr lang="en">
                <a:solidFill>
                  <a:srgbClr val="FFFFFF"/>
                </a:solidFill>
              </a:rPr>
              <a:t>What imagery is this poster relying on?</a:t>
            </a:r>
          </a:p>
          <a:p>
            <a:pPr lvl="0" rtl="0">
              <a:spcBef>
                <a:spcPts val="0"/>
              </a:spcBef>
              <a:buNone/>
            </a:pPr>
            <a:endParaRPr>
              <a:solidFill>
                <a:srgbClr val="FFFFFF"/>
              </a:solidFill>
            </a:endParaRPr>
          </a:p>
          <a:p>
            <a:pPr marL="457200" lvl="0" indent="-228600" rtl="0">
              <a:spcBef>
                <a:spcPts val="0"/>
              </a:spcBef>
              <a:buClr>
                <a:srgbClr val="FFFFFF"/>
              </a:buClr>
              <a:buAutoNum type="arabicParenR"/>
            </a:pPr>
            <a:r>
              <a:rPr lang="en">
                <a:solidFill>
                  <a:srgbClr val="FFFFFF"/>
                </a:solidFill>
              </a:rPr>
              <a:t>What message is this aid organization making - explicitly, and implicitly?</a:t>
            </a:r>
          </a:p>
        </p:txBody>
      </p:sp>
      <p:pic>
        <p:nvPicPr>
          <p:cNvPr id="76" name="Shape 76"/>
          <p:cNvPicPr preferRelativeResize="0"/>
          <p:nvPr/>
        </p:nvPicPr>
        <p:blipFill>
          <a:blip r:embed="rId3">
            <a:alphaModFix/>
          </a:blip>
          <a:stretch>
            <a:fillRect/>
          </a:stretch>
        </p:blipFill>
        <p:spPr>
          <a:xfrm>
            <a:off x="4576300" y="100437"/>
            <a:ext cx="3263425" cy="4942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Free-Writing Activity</a:t>
            </a:r>
          </a:p>
        </p:txBody>
      </p:sp>
      <p:sp>
        <p:nvSpPr>
          <p:cNvPr id="82" name="Shape 8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rgbClr val="FFFFFF"/>
                </a:solidFill>
              </a:rPr>
              <a:t>After WWI, Armenians wanted to have their own country, as a security against persecution. Wilson promoted the idea of “self-determination” - in other words, the idea that groups are able to decide their own future and form their own government.</a:t>
            </a:r>
          </a:p>
          <a:p>
            <a:pPr lvl="0">
              <a:spcBef>
                <a:spcPts val="0"/>
              </a:spcBef>
              <a:buNone/>
            </a:pPr>
            <a:r>
              <a:rPr lang="en">
                <a:solidFill>
                  <a:srgbClr val="FFFFFF"/>
                </a:solidFill>
              </a:rPr>
              <a:t>Respond in your notebooks to the following questions:</a:t>
            </a:r>
          </a:p>
          <a:p>
            <a:pPr marL="457200" lvl="0" indent="-228600" rtl="0">
              <a:spcBef>
                <a:spcPts val="0"/>
              </a:spcBef>
              <a:buClr>
                <a:srgbClr val="FFFFFF"/>
              </a:buClr>
              <a:buAutoNum type="arabicParenR"/>
            </a:pPr>
            <a:r>
              <a:rPr lang="en">
                <a:solidFill>
                  <a:srgbClr val="FFFFFF"/>
                </a:solidFill>
              </a:rPr>
              <a:t>Should all groups have the right to form their own governments?</a:t>
            </a:r>
          </a:p>
          <a:p>
            <a:pPr marL="457200" lvl="0" indent="-228600" rtl="0">
              <a:spcBef>
                <a:spcPts val="0"/>
              </a:spcBef>
              <a:buClr>
                <a:srgbClr val="FFFFFF"/>
              </a:buClr>
              <a:buAutoNum type="arabicParenR"/>
            </a:pPr>
            <a:r>
              <a:rPr lang="en">
                <a:solidFill>
                  <a:srgbClr val="FFFFFF"/>
                </a:solidFill>
              </a:rPr>
              <a:t>Who should determine if a group should be given their own nation?</a:t>
            </a:r>
          </a:p>
          <a:p>
            <a:pPr marL="457200" lvl="0" indent="-228600">
              <a:spcBef>
                <a:spcPts val="0"/>
              </a:spcBef>
              <a:buClr>
                <a:srgbClr val="FFFFFF"/>
              </a:buClr>
              <a:buAutoNum type="arabicParenR"/>
            </a:pPr>
            <a:r>
              <a:rPr lang="en">
                <a:solidFill>
                  <a:srgbClr val="FFFFFF"/>
                </a:solidFill>
              </a:rPr>
              <a:t>Under what conditions, if any, should the U.S. help these groups to form their governments?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18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fade">
                                      <p:cBhvr>
                                        <p:cTn id="12" dur="1800"/>
                                        <p:tgtEl>
                                          <p:spTgt spid="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fade">
                                      <p:cBhvr>
                                        <p:cTn id="17" dur="1800"/>
                                        <p:tgtEl>
                                          <p:spTgt spid="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xEl>
                                              <p:pRg st="3" end="3"/>
                                            </p:txEl>
                                          </p:spTgt>
                                        </p:tgtEl>
                                        <p:attrNameLst>
                                          <p:attrName>style.visibility</p:attrName>
                                        </p:attrNameLst>
                                      </p:cBhvr>
                                      <p:to>
                                        <p:strVal val="visible"/>
                                      </p:to>
                                    </p:set>
                                    <p:animEffect transition="in" filter="fade">
                                      <p:cBhvr>
                                        <p:cTn id="22" dur="1800"/>
                                        <p:tgtEl>
                                          <p:spTgt spid="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4" end="4"/>
                                            </p:txEl>
                                          </p:spTgt>
                                        </p:tgtEl>
                                        <p:attrNameLst>
                                          <p:attrName>style.visibility</p:attrName>
                                        </p:attrNameLst>
                                      </p:cBhvr>
                                      <p:to>
                                        <p:strVal val="visible"/>
                                      </p:to>
                                    </p:set>
                                    <p:animEffect transition="in" filter="fade">
                                      <p:cBhvr>
                                        <p:cTn id="27" dur="1800"/>
                                        <p:tgtEl>
                                          <p:spTgt spid="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Was a New Armenian Nation Practical?</a:t>
            </a:r>
          </a:p>
        </p:txBody>
      </p:sp>
      <p:sp>
        <p:nvSpPr>
          <p:cNvPr id="88" name="Shape 88"/>
          <p:cNvSpPr txBox="1">
            <a:spLocks noGrp="1"/>
          </p:cNvSpPr>
          <p:nvPr>
            <p:ph type="body" idx="1"/>
          </p:nvPr>
        </p:nvSpPr>
        <p:spPr>
          <a:xfrm>
            <a:off x="311700" y="1398325"/>
            <a:ext cx="8520600" cy="719400"/>
          </a:xfrm>
          <a:prstGeom prst="rect">
            <a:avLst/>
          </a:prstGeom>
        </p:spPr>
        <p:txBody>
          <a:bodyPr lIns="91425" tIns="91425" rIns="91425" bIns="91425" anchor="t" anchorCtr="0">
            <a:noAutofit/>
          </a:bodyPr>
          <a:lstStyle/>
          <a:p>
            <a:pPr lvl="0">
              <a:spcBef>
                <a:spcPts val="0"/>
              </a:spcBef>
              <a:buNone/>
            </a:pPr>
            <a:r>
              <a:rPr lang="en">
                <a:solidFill>
                  <a:srgbClr val="FFFFFF"/>
                </a:solidFill>
              </a:rPr>
              <a:t>In 1918, what resources did Armenians have to build their own nation?</a:t>
            </a:r>
          </a:p>
        </p:txBody>
      </p:sp>
      <p:sp>
        <p:nvSpPr>
          <p:cNvPr id="89" name="Shape 89"/>
          <p:cNvSpPr txBox="1"/>
          <p:nvPr/>
        </p:nvSpPr>
        <p:spPr>
          <a:xfrm>
            <a:off x="1031675" y="2353875"/>
            <a:ext cx="6028500" cy="1052400"/>
          </a:xfrm>
          <a:prstGeom prst="rect">
            <a:avLst/>
          </a:prstGeom>
          <a:noFill/>
          <a:ln>
            <a:noFill/>
          </a:ln>
        </p:spPr>
        <p:txBody>
          <a:bodyPr lIns="91425" tIns="91425" rIns="91425" bIns="91425" anchor="t" anchorCtr="0">
            <a:noAutofit/>
          </a:bodyPr>
          <a:lstStyle/>
          <a:p>
            <a:pPr lvl="0">
              <a:spcBef>
                <a:spcPts val="0"/>
              </a:spcBef>
              <a:buNone/>
            </a:pPr>
            <a:r>
              <a:rPr lang="en">
                <a:solidFill>
                  <a:srgbClr val="FFFFFF"/>
                </a:solidFill>
              </a:rPr>
              <a:t>Photos by John Elder of Armenians after the Genocide:</a:t>
            </a:r>
          </a:p>
          <a:p>
            <a:pPr lvl="0">
              <a:spcBef>
                <a:spcPts val="0"/>
              </a:spcBef>
              <a:buNone/>
            </a:pPr>
            <a:endParaRPr/>
          </a:p>
          <a:p>
            <a:pPr lvl="0">
              <a:spcBef>
                <a:spcPts val="0"/>
              </a:spcBef>
              <a:buNone/>
            </a:pPr>
            <a:r>
              <a:rPr lang="en" u="sng">
                <a:solidFill>
                  <a:schemeClr val="hlink"/>
                </a:solidFill>
                <a:hlinkClick r:id="rId3"/>
              </a:rPr>
              <a:t>http://www.armenian-genocide.org/photo_elder.html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Article 22 of the Covenant of the League of Nations:</a:t>
            </a:r>
          </a:p>
        </p:txBody>
      </p:sp>
      <p:sp>
        <p:nvSpPr>
          <p:cNvPr id="95" name="Shape 95"/>
          <p:cNvSpPr txBox="1">
            <a:spLocks noGrp="1"/>
          </p:cNvSpPr>
          <p:nvPr>
            <p:ph type="body" idx="1"/>
          </p:nvPr>
        </p:nvSpPr>
        <p:spPr>
          <a:xfrm>
            <a:off x="311700" y="1152475"/>
            <a:ext cx="8520600" cy="1929300"/>
          </a:xfrm>
          <a:prstGeom prst="rect">
            <a:avLst/>
          </a:prstGeom>
        </p:spPr>
        <p:txBody>
          <a:bodyPr lIns="91425" tIns="91425" rIns="91425" bIns="91425" anchor="t" anchorCtr="0">
            <a:noAutofit/>
          </a:bodyPr>
          <a:lstStyle/>
          <a:p>
            <a:pPr lvl="0">
              <a:spcBef>
                <a:spcPts val="0"/>
              </a:spcBef>
              <a:buNone/>
            </a:pPr>
            <a:r>
              <a:rPr lang="en">
                <a:solidFill>
                  <a:srgbClr val="FFFFFF"/>
                </a:solidFill>
                <a:latin typeface="Playfair Display"/>
                <a:ea typeface="Playfair Display"/>
                <a:cs typeface="Playfair Display"/>
                <a:sym typeface="Playfair Display"/>
              </a:rPr>
              <a:t>“</a:t>
            </a:r>
            <a:r>
              <a:rPr lang="en" i="1">
                <a:solidFill>
                  <a:srgbClr val="FFFFFF"/>
                </a:solidFill>
                <a:latin typeface="Playfair Display"/>
                <a:ea typeface="Playfair Display"/>
                <a:cs typeface="Playfair Display"/>
                <a:sym typeface="Playfair Display"/>
              </a:rPr>
              <a:t>Certain communities formerly belonging to the Turkish Empire have reached a stage of development where their existence as independent nations can be provisionally recognized subject to the rendering of administrative advice and assistance by a Mandatory until such time as they are able to stand alone. The wishes of these communities must be a principal consideration in the selection of the Mandatory.”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Brief Debate: should the U.S. accept the Mandate?</a:t>
            </a:r>
          </a:p>
        </p:txBody>
      </p:sp>
      <p:sp>
        <p:nvSpPr>
          <p:cNvPr id="101" name="Shape 10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rgbClr val="FFFFFF"/>
                </a:solidFill>
              </a:rPr>
              <a:t>In 1919, the United States Congress debated whether or not to accept the League of Nations’ Mandate over Armenia.</a:t>
            </a:r>
          </a:p>
          <a:p>
            <a:pPr lvl="0">
              <a:spcBef>
                <a:spcPts val="0"/>
              </a:spcBef>
              <a:buNone/>
            </a:pPr>
            <a:r>
              <a:rPr lang="en">
                <a:solidFill>
                  <a:srgbClr val="FFFFFF"/>
                </a:solidFill>
              </a:rPr>
              <a:t>The class will split in half. Half of you will come up with arguments for why the U.S. should accept the Mandate, and half of you will come up with arguments for why the U.S. should reject it. </a:t>
            </a:r>
          </a:p>
          <a:p>
            <a:pPr lvl="0">
              <a:spcBef>
                <a:spcPts val="0"/>
              </a:spcBef>
              <a:buNone/>
            </a:pPr>
            <a:r>
              <a:rPr lang="en">
                <a:solidFill>
                  <a:srgbClr val="FFFFFF"/>
                </a:solidFill>
              </a:rPr>
              <a:t>This is a quick thought-exercise, so work together and jot down ideas to share with the whole class in five minutes.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Reading: “A Mandate for Armenia?” </a:t>
            </a:r>
          </a:p>
        </p:txBody>
      </p:sp>
      <p:sp>
        <p:nvSpPr>
          <p:cNvPr id="107" name="Shape 10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solidFill>
                  <a:srgbClr val="FFFFFF"/>
                </a:solidFill>
              </a:rPr>
              <a:t>What actually happened:</a:t>
            </a:r>
          </a:p>
          <a:p>
            <a:pPr lvl="0">
              <a:spcBef>
                <a:spcPts val="0"/>
              </a:spcBef>
              <a:buNone/>
            </a:pPr>
            <a:r>
              <a:rPr lang="en" sz="1400">
                <a:solidFill>
                  <a:srgbClr val="FFFFFF"/>
                </a:solidFill>
                <a:latin typeface="Playfair Display"/>
                <a:ea typeface="Playfair Display"/>
                <a:cs typeface="Playfair Display"/>
                <a:sym typeface="Playfair Display"/>
              </a:rPr>
              <a:t>The US did not accept the UN mandate. The independent Republic of Armenia survived only from 1918-1920. In 1920, the Armenian Republic was swallowed by its more powerful neighbors, Turkey and the Soviet Union. Armenia regained its independence from the Soviet Union in 1991.</a:t>
            </a:r>
          </a:p>
          <a:p>
            <a:pPr lvl="0">
              <a:spcBef>
                <a:spcPts val="0"/>
              </a:spcBef>
              <a:buNone/>
            </a:pPr>
            <a:r>
              <a:rPr lang="en">
                <a:solidFill>
                  <a:srgbClr val="FFFFFF"/>
                </a:solidFill>
              </a:rPr>
              <a:t>Did this surprise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xEl>
                                              <p:pRg st="0" end="0"/>
                                            </p:txEl>
                                          </p:spTgt>
                                        </p:tgtEl>
                                        <p:attrNameLst>
                                          <p:attrName>style.visibility</p:attrName>
                                        </p:attrNameLst>
                                      </p:cBhvr>
                                      <p:to>
                                        <p:strVal val="visible"/>
                                      </p:to>
                                    </p:set>
                                    <p:animEffect transition="in" filter="fade">
                                      <p:cBhvr>
                                        <p:cTn id="7" dur="1000"/>
                                        <p:tgtEl>
                                          <p:spTgt spid="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
                                            <p:txEl>
                                              <p:pRg st="1" end="1"/>
                                            </p:txEl>
                                          </p:spTgt>
                                        </p:tgtEl>
                                        <p:attrNameLst>
                                          <p:attrName>style.visibility</p:attrName>
                                        </p:attrNameLst>
                                      </p:cBhvr>
                                      <p:to>
                                        <p:strVal val="visible"/>
                                      </p:to>
                                    </p:set>
                                    <p:animEffect transition="in" filter="fade">
                                      <p:cBhvr>
                                        <p:cTn id="12" dur="1000"/>
                                        <p:tgtEl>
                                          <p:spTgt spid="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
                                            <p:txEl>
                                              <p:pRg st="2" end="2"/>
                                            </p:txEl>
                                          </p:spTgt>
                                        </p:tgtEl>
                                        <p:attrNameLst>
                                          <p:attrName>style.visibility</p:attrName>
                                        </p:attrNameLst>
                                      </p:cBhvr>
                                      <p:to>
                                        <p:strVal val="visible"/>
                                      </p:to>
                                    </p:set>
                                    <p:animEffect transition="in" filter="fade">
                                      <p:cBhvr>
                                        <p:cTn id="17" dur="1000"/>
                                        <p:tgtEl>
                                          <p:spTgt spid="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698</Words>
  <Application>Microsoft Office PowerPoint</Application>
  <PresentationFormat>On-screen Show (16:9)</PresentationFormat>
  <Paragraphs>55</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Playfair Display</vt:lpstr>
      <vt:lpstr>simple-dark-2</vt:lpstr>
      <vt:lpstr>The American Response to the Armenian Genocide</vt:lpstr>
      <vt:lpstr>Aid Posters</vt:lpstr>
      <vt:lpstr>Aid Posters</vt:lpstr>
      <vt:lpstr>Aid Posters</vt:lpstr>
      <vt:lpstr>Free-Writing Activity</vt:lpstr>
      <vt:lpstr>Was a New Armenian Nation Practical?</vt:lpstr>
      <vt:lpstr>Article 22 of the Covenant of the League of Nations:</vt:lpstr>
      <vt:lpstr>Brief Debate: should the U.S. accept the Mandate?</vt:lpstr>
      <vt:lpstr>Reading: “A Mandate for Armenia?” </vt:lpstr>
      <vt:lpstr>America’s Stance Today: </vt:lpstr>
      <vt:lpstr>America’s Stance Today: </vt:lpstr>
      <vt:lpstr>America’s Stance Today: </vt:lpstr>
      <vt:lpstr>Reading: “Denial, Free Speech and Hate Speech”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Response to the Armenian Genocide</dc:title>
  <dc:creator>User</dc:creator>
  <cp:lastModifiedBy>User</cp:lastModifiedBy>
  <cp:revision>1</cp:revision>
  <dcterms:modified xsi:type="dcterms:W3CDTF">2016-12-09T15:58:32Z</dcterms:modified>
</cp:coreProperties>
</file>